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9" r:id="rId4"/>
    <p:sldId id="271" r:id="rId5"/>
    <p:sldId id="264" r:id="rId6"/>
    <p:sldId id="265" r:id="rId7"/>
    <p:sldId id="273" r:id="rId8"/>
    <p:sldId id="272" r:id="rId9"/>
    <p:sldId id="263" r:id="rId10"/>
    <p:sldId id="266" r:id="rId11"/>
    <p:sldId id="268" r:id="rId12"/>
    <p:sldId id="269" r:id="rId13"/>
    <p:sldId id="270" r:id="rId14"/>
    <p:sldId id="261" r:id="rId15"/>
    <p:sldId id="262" r:id="rId16"/>
    <p:sldId id="267" r:id="rId17"/>
  </p:sldIdLst>
  <p:sldSz cx="9144000" cy="6858000" type="screen4x3"/>
  <p:notesSz cx="7099300" cy="102235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ED9728"/>
    <a:srgbClr val="008000"/>
    <a:srgbClr val="92D050"/>
    <a:srgbClr val="33CC33"/>
    <a:srgbClr val="FE8100"/>
    <a:srgbClr val="FF9900"/>
    <a:srgbClr val="A65E09"/>
    <a:srgbClr val="F9C8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間スタイル 1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間スタイル 1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8" autoAdjust="0"/>
    <p:restoredTop sz="93293" autoAdjust="0"/>
  </p:normalViewPr>
  <p:slideViewPr>
    <p:cSldViewPr>
      <p:cViewPr varScale="1">
        <p:scale>
          <a:sx n="70" d="100"/>
          <a:sy n="70" d="100"/>
        </p:scale>
        <p:origin x="50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-2088" y="-90"/>
      </p:cViewPr>
      <p:guideLst>
        <p:guide orient="horz" pos="3220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ja-JP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9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826CC657-A9CE-4261-B411-F6B0097B47B8}" type="datetimeFigureOut">
              <a:rPr lang="ja-JP" altLang="en-US"/>
              <a:pPr/>
              <a:t>2020/10/8</a:t>
            </a:fld>
            <a:endParaRPr lang="en-US" altLang="ja-JP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ja-JP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9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669CF1AF-C37D-46CA-A468-49B8BB4F9BB3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698177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6763"/>
            <a:ext cx="5111750" cy="3833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55647"/>
            <a:ext cx="5680075" cy="460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</a:lstStyle>
          <a:p>
            <a:fld id="{B1573510-2C33-4309-9127-10EF3F5EE7F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4502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姫路西高校の中田ひろとです．</a:t>
            </a:r>
            <a:endParaRPr kumimoji="1" lang="en-US" altLang="ja-JP" dirty="0" smtClean="0"/>
          </a:p>
          <a:p>
            <a:r>
              <a:rPr kumimoji="1" lang="ja-JP" altLang="en-US" dirty="0" smtClean="0"/>
              <a:t>今から，私の研究，</a:t>
            </a:r>
            <a:r>
              <a:rPr kumimoji="1" lang="en-US" altLang="ja-JP" dirty="0" smtClean="0"/>
              <a:t>”Development</a:t>
            </a:r>
            <a:r>
              <a:rPr kumimoji="1" lang="en-US" altLang="ja-JP" baseline="0" dirty="0" smtClean="0"/>
              <a:t> of ….. “ </a:t>
            </a:r>
            <a:r>
              <a:rPr kumimoji="1" lang="ja-JP" altLang="en-US" baseline="0" dirty="0" smtClean="0"/>
              <a:t>コロナ時代の密を考慮した避難所ナビゲーションの開発を発表いたします．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47422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日本は災害大国です．</a:t>
            </a:r>
            <a:endParaRPr kumimoji="1" lang="en-US" altLang="ja-JP" dirty="0" smtClean="0"/>
          </a:p>
          <a:p>
            <a:r>
              <a:rPr kumimoji="1" lang="ja-JP" altLang="en-US" dirty="0" smtClean="0"/>
              <a:t>毎年災害に見舞われ，多くの人が逃げ遅れによって，なくなっています．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これは，・・・・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5286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175" y="0"/>
            <a:ext cx="9140825" cy="381000"/>
          </a:xfrm>
          <a:prstGeom prst="rect">
            <a:avLst/>
          </a:prstGeom>
          <a:gradFill rotWithShape="0">
            <a:gsLst>
              <a:gs pos="0">
                <a:srgbClr val="145214"/>
              </a:gs>
              <a:gs pos="100000">
                <a:srgbClr val="33CC33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7A1F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ja-JP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中村匡秀：スマートホームとスマートシティ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7321550" y="0"/>
            <a:ext cx="1822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ja-JP" altLang="en-US" sz="1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神戸大学公開講座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381000"/>
            <a:ext cx="9144000" cy="76200"/>
          </a:xfrm>
          <a:prstGeom prst="rect">
            <a:avLst/>
          </a:prstGeom>
          <a:gradFill rotWithShape="0">
            <a:gsLst>
              <a:gs pos="0">
                <a:srgbClr val="99FF33"/>
              </a:gs>
              <a:gs pos="100000">
                <a:srgbClr val="477618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1219200" y="6667500"/>
            <a:ext cx="7924800" cy="0"/>
          </a:xfrm>
          <a:prstGeom prst="line">
            <a:avLst/>
          </a:prstGeom>
          <a:noFill/>
          <a:ln w="28575">
            <a:solidFill>
              <a:srgbClr val="66FF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609600" y="6629400"/>
            <a:ext cx="8534400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9" name="Picture 12" descr="logo_in14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88950"/>
            <a:ext cx="8382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mtClean="0"/>
            </a:lvl1pPr>
          </a:lstStyle>
          <a:p>
            <a:pPr lv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mtClean="0"/>
            </a:lvl1pPr>
          </a:lstStyle>
          <a:p>
            <a:pPr lvl="0"/>
            <a:r>
              <a:rPr lang="ja-JP" altLang="en-US" noProof="0"/>
              <a:t>マスター サブタイトルの書式設定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1E89B0-99F1-4E4C-9336-BF4F2462FAEF}" type="datetime1">
              <a:rPr lang="ja-JP" altLang="en-US"/>
              <a:pPr>
                <a:defRPr/>
              </a:pPr>
              <a:t>2020/10/8</a:t>
            </a:fld>
            <a:endParaRPr lang="en-US" altLang="ja-JP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5DAAE00-D70F-4D9C-9F62-DC30E69A8CA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4553740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1D7CB-E14B-484C-AD54-D3FCD1D6F873}" type="datetime1">
              <a:rPr lang="ja-JP" altLang="en-US"/>
              <a:pPr>
                <a:defRPr/>
              </a:pPr>
              <a:t>2020/10/8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1F0A2D-EAE7-434E-B88B-5CF328D1B48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6777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67500" y="457200"/>
            <a:ext cx="2095500" cy="59436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81000" y="457200"/>
            <a:ext cx="6134100" cy="59436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72196E-95EE-4BC1-A7C5-75881C2595AE}" type="datetime1">
              <a:rPr lang="ja-JP" altLang="en-US"/>
              <a:pPr>
                <a:defRPr/>
              </a:pPr>
              <a:t>2020/10/8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48DE4A-0363-4A51-9D2D-511FA4314A10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5846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5EE57-C2D3-418F-A87E-719D8CCBD85A}" type="datetime1">
              <a:rPr lang="ja-JP" altLang="en-US"/>
              <a:pPr>
                <a:defRPr/>
              </a:pPr>
              <a:t>2020/10/8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0B1702-1328-441D-B737-C2B94A2E6AF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05986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A9B81-2374-4F6A-B7DB-2F2A7EF9A83B}" type="datetime1">
              <a:rPr lang="ja-JP" altLang="en-US"/>
              <a:pPr>
                <a:defRPr/>
              </a:pPr>
              <a:t>2020/10/8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8B077F-56BC-4204-B88A-722069358AB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65820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4114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114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DD7037-243C-4BBB-8266-31899CCA00C8}" type="datetime1">
              <a:rPr lang="ja-JP" altLang="en-US"/>
              <a:pPr>
                <a:defRPr/>
              </a:pPr>
              <a:t>2020/10/8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6FB463-F47E-4529-AB41-9563136760B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67751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1900C-EF8C-47D6-BE6D-4E1D4541C3B8}" type="datetime1">
              <a:rPr lang="ja-JP" altLang="en-US"/>
              <a:pPr>
                <a:defRPr/>
              </a:pPr>
              <a:t>2020/10/8</a:t>
            </a:fld>
            <a:endParaRPr lang="en-US" altLang="ja-JP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B0F1B2-68E3-471E-956D-09614C1B8F61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7108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AEA61-E2A3-4057-8D18-8C175F682154}" type="datetime1">
              <a:rPr lang="ja-JP" altLang="en-US"/>
              <a:pPr>
                <a:defRPr/>
              </a:pPr>
              <a:t>2020/10/8</a:t>
            </a:fld>
            <a:endParaRPr lang="en-US" altLang="ja-JP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C863EA-DC82-4803-84D6-B58328180AA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4800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DCEA11-7D61-4288-8EE6-1197CF9EE7D7}" type="datetime1">
              <a:rPr lang="ja-JP" altLang="en-US"/>
              <a:pPr>
                <a:defRPr/>
              </a:pPr>
              <a:t>2020/10/8</a:t>
            </a:fld>
            <a:endParaRPr lang="en-US" altLang="ja-JP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126E1-1A25-4DD1-AA87-AE242AD0128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8734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3D197A-C698-4A91-A424-402F483A7DAB}" type="datetime1">
              <a:rPr lang="ja-JP" altLang="en-US"/>
              <a:pPr>
                <a:defRPr/>
              </a:pPr>
              <a:t>2020/10/8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FDE59D-1F04-49DF-9287-324685ECC74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98146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3FC48E-82D9-4DDD-BC43-19FE805227CA}" type="datetime1">
              <a:rPr lang="ja-JP" altLang="en-US"/>
              <a:pPr>
                <a:defRPr/>
              </a:pPr>
              <a:t>2020/10/8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575479-990E-4D93-8F64-8281B2C892A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68039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78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ＭＳ Ｐゴシック" pitchFamily="50" charset="-128"/>
                <a:ea typeface="ＭＳ Ｐゴシック" pitchFamily="50" charset="-128"/>
              </a:defRPr>
            </a:lvl1pPr>
          </a:lstStyle>
          <a:p>
            <a:pPr>
              <a:defRPr/>
            </a:pPr>
            <a:fld id="{6B79D978-E3B1-471C-BD37-926CF261AFDA}" type="datetime1">
              <a:rPr lang="ja-JP" altLang="en-US"/>
              <a:pPr>
                <a:defRPr/>
              </a:pPr>
              <a:t>2020/10/8</a:t>
            </a:fld>
            <a:endParaRPr lang="en-US" altLang="ja-JP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5913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fld id="{7E527C10-4985-4E73-9038-AD9102CB5589}" type="slidenum">
              <a:rPr lang="en-US" altLang="ja-JP"/>
              <a:pPr/>
              <a:t>‹#›</a:t>
            </a:fld>
            <a:endParaRPr lang="en-US" altLang="ja-JP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457200"/>
            <a:ext cx="7848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9" name="Rectangle 5"/>
          <p:cNvSpPr>
            <a:spLocks noChangeArrowheads="1"/>
          </p:cNvSpPr>
          <p:nvPr userDrawn="1"/>
        </p:nvSpPr>
        <p:spPr bwMode="auto">
          <a:xfrm>
            <a:off x="3175" y="0"/>
            <a:ext cx="9140825" cy="381000"/>
          </a:xfrm>
          <a:prstGeom prst="rect">
            <a:avLst/>
          </a:prstGeom>
          <a:gradFill rotWithShape="0">
            <a:gsLst>
              <a:gs pos="0">
                <a:srgbClr val="145214"/>
              </a:gs>
              <a:gs pos="100000">
                <a:srgbClr val="33CC33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7A1F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en-US" altLang="ja-JP" sz="16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GSC Presentation</a:t>
            </a:r>
            <a:endParaRPr lang="ja-JP" altLang="en-US" sz="1600" b="1" dirty="0">
              <a:solidFill>
                <a:schemeClr val="bg1"/>
              </a:solidFill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3820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第</a:t>
            </a:r>
            <a:r>
              <a:rPr lang="en-US" altLang="ja-JP" dirty="0"/>
              <a:t>1</a:t>
            </a:r>
            <a:r>
              <a:rPr lang="ja-JP" altLang="en-US" dirty="0"/>
              <a:t>レベル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7549086" y="28499"/>
            <a:ext cx="15744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algn="r" eaLnBrk="1" hangingPunct="1"/>
            <a:r>
              <a:rPr lang="en-US" altLang="ja-JP" sz="1600" b="1" dirty="0" err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Hiroto</a:t>
            </a:r>
            <a:r>
              <a:rPr lang="en-US" altLang="ja-JP" sz="16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 Nakada</a:t>
            </a:r>
            <a:endParaRPr lang="ja-JP" altLang="en-US" sz="1600" b="1" dirty="0">
              <a:solidFill>
                <a:schemeClr val="bg1"/>
              </a:solidFill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381000"/>
            <a:ext cx="9144000" cy="76200"/>
          </a:xfrm>
          <a:prstGeom prst="rect">
            <a:avLst/>
          </a:prstGeom>
          <a:gradFill rotWithShape="0">
            <a:gsLst>
              <a:gs pos="0">
                <a:srgbClr val="99FF33"/>
              </a:gs>
              <a:gs pos="100000">
                <a:srgbClr val="477618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1219200" y="6667500"/>
            <a:ext cx="7924800" cy="0"/>
          </a:xfrm>
          <a:prstGeom prst="line">
            <a:avLst/>
          </a:prstGeom>
          <a:noFill/>
          <a:ln w="28575">
            <a:solidFill>
              <a:srgbClr val="66FF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609600" y="6629400"/>
            <a:ext cx="8534400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5" name="Picture 12" descr="logo_in140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88950"/>
            <a:ext cx="533400" cy="46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4" r:id="rId3"/>
    <p:sldLayoutId id="2147483683" r:id="rId4"/>
    <p:sldLayoutId id="2147483682" r:id="rId5"/>
    <p:sldLayoutId id="2147483681" r:id="rId6"/>
    <p:sldLayoutId id="2147483680" r:id="rId7"/>
    <p:sldLayoutId id="2147483679" r:id="rId8"/>
    <p:sldLayoutId id="2147483678" r:id="rId9"/>
    <p:sldLayoutId id="2147483677" r:id="rId10"/>
    <p:sldLayoutId id="2147483676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333399"/>
        </a:buClr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3399FF"/>
        </a:buClr>
        <a:buFont typeface="Wingdings" panose="05000000000000000000" pitchFamily="2" charset="2"/>
        <a:buChar char="u"/>
        <a:defRPr kumimoji="1" sz="2000">
          <a:solidFill>
            <a:srgbClr val="0070C0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FFFF"/>
        </a:buClr>
        <a:buFont typeface="Wingdings" panose="05000000000000000000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tiff"/><Relationship Id="rId4" Type="http://schemas.openxmlformats.org/officeDocument/2006/relationships/image" Target="../media/image11.tiff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8.tiff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20.tiff"/><Relationship Id="rId10" Type="http://schemas.openxmlformats.org/officeDocument/2006/relationships/hyperlink" Target="mailto:hiroto@aaa.jp" TargetMode="External"/><Relationship Id="rId4" Type="http://schemas.openxmlformats.org/officeDocument/2006/relationships/image" Target="../media/image19.tiff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22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7.tiff"/><Relationship Id="rId7" Type="http://schemas.openxmlformats.org/officeDocument/2006/relationships/image" Target="../media/image24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11" Type="http://schemas.openxmlformats.org/officeDocument/2006/relationships/image" Target="../media/image11.tiff"/><Relationship Id="rId5" Type="http://schemas.openxmlformats.org/officeDocument/2006/relationships/image" Target="../media/image29.tiff"/><Relationship Id="rId10" Type="http://schemas.openxmlformats.org/officeDocument/2006/relationships/image" Target="../media/image32.png"/><Relationship Id="rId4" Type="http://schemas.openxmlformats.org/officeDocument/2006/relationships/image" Target="../media/image28.tiff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7.tiff"/><Relationship Id="rId7" Type="http://schemas.openxmlformats.org/officeDocument/2006/relationships/image" Target="../media/image24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11" Type="http://schemas.openxmlformats.org/officeDocument/2006/relationships/image" Target="../media/image11.tiff"/><Relationship Id="rId5" Type="http://schemas.openxmlformats.org/officeDocument/2006/relationships/image" Target="../media/image29.tiff"/><Relationship Id="rId10" Type="http://schemas.openxmlformats.org/officeDocument/2006/relationships/image" Target="../media/image32.png"/><Relationship Id="rId4" Type="http://schemas.openxmlformats.org/officeDocument/2006/relationships/image" Target="../media/image28.tiff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fld id="{48617A4E-1AA9-4E87-932F-921102FDA1B9}" type="slidenum">
              <a:rPr lang="en-US" altLang="ja-JP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eaLnBrk="1" hangingPunct="1"/>
              <a:t>1</a:t>
            </a:fld>
            <a:endParaRPr lang="en-US" altLang="ja-JP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8600" y="1828800"/>
            <a:ext cx="8763000" cy="1143000"/>
          </a:xfrm>
        </p:spPr>
        <p:txBody>
          <a:bodyPr/>
          <a:lstStyle/>
          <a:p>
            <a:pPr algn="ctr"/>
            <a:r>
              <a:rPr lang="en-US" altLang="ja-JP" sz="2800" b="0" dirty="0"/>
              <a:t>Development of Shelter Navigation with Considering Three Cs in the Corona Age</a:t>
            </a:r>
            <a:endParaRPr lang="en-US" altLang="ja-JP" sz="1800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228600" y="3352800"/>
            <a:ext cx="8655756" cy="609600"/>
          </a:xfrm>
        </p:spPr>
        <p:txBody>
          <a:bodyPr/>
          <a:lstStyle/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en-US" altLang="ja-JP" b="1" dirty="0" err="1"/>
              <a:t>Hiroto</a:t>
            </a:r>
            <a:r>
              <a:rPr lang="en-US" altLang="ja-JP" b="1" dirty="0"/>
              <a:t> Nakada</a:t>
            </a:r>
            <a:endParaRPr lang="ja-JP" altLang="en-US" dirty="0"/>
          </a:p>
          <a:p>
            <a:pPr marL="0" indent="0" algn="ctr" eaLnBrk="1" hangingPunct="1">
              <a:buNone/>
            </a:pPr>
            <a:endParaRPr lang="en-US" altLang="ja-JP" dirty="0"/>
          </a:p>
          <a:p>
            <a:pPr marL="0" indent="0" algn="ctr" eaLnBrk="1" hangingPunct="1">
              <a:buNone/>
            </a:pPr>
            <a:r>
              <a:rPr lang="en-US" altLang="ja-JP" dirty="0"/>
              <a:t>(Conference)</a:t>
            </a:r>
            <a:endParaRPr lang="ja-JP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1EA979-7C00-364E-9F5D-93C1736E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実装（デモンストレーション）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962C73F-6188-FC4C-A527-D6AA6C5EA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利用した技術</a:t>
            </a:r>
            <a:endParaRPr kumimoji="1" lang="en-US" altLang="ja-JP" dirty="0"/>
          </a:p>
          <a:p>
            <a:pPr lvl="1"/>
            <a:r>
              <a:rPr lang="ja-JP" altLang="en-US"/>
              <a:t>クライアントサイド：</a:t>
            </a:r>
            <a:r>
              <a:rPr lang="en-US" altLang="ja-JP" dirty="0"/>
              <a:t>HTML5,JavaScript,Bootstrap</a:t>
            </a:r>
          </a:p>
          <a:p>
            <a:pPr lvl="1"/>
            <a:r>
              <a:rPr kumimoji="1" lang="ja-JP" altLang="en-US"/>
              <a:t>サーバーサイド：</a:t>
            </a:r>
            <a:r>
              <a:rPr kumimoji="1" lang="en-US" altLang="ja-JP" dirty="0" err="1"/>
              <a:t>Java,SpringBoot,MySQL</a:t>
            </a:r>
            <a:r>
              <a:rPr kumimoji="1" lang="en-US" altLang="ja-JP" dirty="0"/>
              <a:t>,</a:t>
            </a:r>
          </a:p>
          <a:p>
            <a:pPr lvl="1"/>
            <a:r>
              <a:rPr kumimoji="1" lang="ja-JP" altLang="en-US"/>
              <a:t>地図サービス：</a:t>
            </a:r>
            <a:r>
              <a:rPr kumimoji="1" lang="en-US" altLang="ja-JP" dirty="0" err="1"/>
              <a:t>GoogleMaps</a:t>
            </a:r>
            <a:r>
              <a:rPr kumimoji="1" lang="ja-JP" altLang="en-US"/>
              <a:t> </a:t>
            </a:r>
            <a:r>
              <a:rPr kumimoji="1" lang="en-US" altLang="ja-JP" dirty="0"/>
              <a:t>JavaScript API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DAE32B-105D-1343-B1FB-9EA445F6F7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10</a:t>
            </a:fld>
            <a:endParaRPr lang="en-US" altLang="ja-JP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A7C7919-8B57-F345-90FB-E6D2EA557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51" y="2667270"/>
            <a:ext cx="3376977" cy="400209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47B48CB-9AEF-1048-9778-BD88FC3EF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667270"/>
            <a:ext cx="3376977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0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4DD2DA-9237-B34B-8D0C-F6168664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Discussion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17F680-B191-E14B-8089-7B76F1EBF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避難所の密の形成を避けるナビゲーション</a:t>
            </a:r>
            <a:r>
              <a:rPr lang="en-US" altLang="ja-JP" dirty="0"/>
              <a:t>『Shelter Navi』</a:t>
            </a:r>
          </a:p>
          <a:p>
            <a:r>
              <a:rPr lang="ja-JP" altLang="en-US"/>
              <a:t>このアプリの特長</a:t>
            </a:r>
            <a:endParaRPr lang="en-US" altLang="ja-JP" dirty="0"/>
          </a:p>
          <a:p>
            <a:pPr lvl="1"/>
            <a:r>
              <a:rPr lang="ja-JP" altLang="en-US"/>
              <a:t>自治体職員の避難所確認・混雑状況の手入力が不要</a:t>
            </a:r>
            <a:endParaRPr lang="en-US" altLang="ja-JP" dirty="0"/>
          </a:p>
          <a:p>
            <a:pPr lvl="1"/>
            <a:r>
              <a:rPr lang="ja-JP" altLang="en-US"/>
              <a:t>住民の安否確認が可能</a:t>
            </a:r>
            <a:endParaRPr lang="en-US" altLang="ja-JP" dirty="0"/>
          </a:p>
          <a:p>
            <a:r>
              <a:rPr lang="ja-JP" altLang="en-US"/>
              <a:t>今後の課題</a:t>
            </a:r>
            <a:endParaRPr lang="en-US" altLang="ja-JP" dirty="0"/>
          </a:p>
          <a:p>
            <a:pPr lvl="1"/>
            <a:r>
              <a:rPr lang="ja-JP" altLang="en-US"/>
              <a:t>誰が避難所の情報を入力するのか</a:t>
            </a:r>
            <a:endParaRPr lang="en-US" altLang="ja-JP" dirty="0"/>
          </a:p>
          <a:p>
            <a:pPr lvl="1"/>
            <a:r>
              <a:rPr lang="ja-JP" altLang="en-US"/>
              <a:t>高齢者などアプリに扱いに不慣れな人には使いづらいかも？</a:t>
            </a:r>
            <a:endParaRPr lang="en-US" altLang="ja-JP" dirty="0"/>
          </a:p>
          <a:p>
            <a:pPr lvl="1"/>
            <a:r>
              <a:rPr lang="ja-JP" altLang="en-US"/>
              <a:t>携帯電話網が機能していないと使えない</a:t>
            </a:r>
            <a:endParaRPr lang="en-US" altLang="ja-JP" dirty="0"/>
          </a:p>
          <a:p>
            <a:pPr lvl="1"/>
            <a:r>
              <a:rPr lang="ja-JP" altLang="en-US"/>
              <a:t>追加機能の実装</a:t>
            </a:r>
            <a:endParaRPr lang="en-US" altLang="ja-JP" dirty="0"/>
          </a:p>
          <a:p>
            <a:pPr lvl="2"/>
            <a:r>
              <a:rPr lang="ja-JP" altLang="en-US"/>
              <a:t>避難所が満員となった際、避難する親戚・知人宅が管理できる機能</a:t>
            </a:r>
            <a:endParaRPr lang="en-US" altLang="ja-JP" dirty="0"/>
          </a:p>
          <a:p>
            <a:pPr lvl="2"/>
            <a:r>
              <a:rPr lang="ja-JP" altLang="en-US"/>
              <a:t>自治体の災害情報がアプリ上確認できる機能</a:t>
            </a:r>
            <a:endParaRPr lang="en-US" altLang="ja-JP" dirty="0"/>
          </a:p>
          <a:p>
            <a:pPr lvl="1"/>
            <a:r>
              <a:rPr lang="ja-JP" altLang="en-US"/>
              <a:t>アプリの実証実験・評価</a:t>
            </a:r>
            <a:endParaRPr lang="en-US" altLang="ja-JP" dirty="0"/>
          </a:p>
          <a:p>
            <a:pPr lvl="1"/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FA771EC-2FD8-5045-8EE5-BB01D2D892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7444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776B5C-B8CC-B649-BE33-F8574A0A0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謝辞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4CE734-B52F-744F-9C13-7F1230A5C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209" y="2276872"/>
            <a:ext cx="8382000" cy="5334000"/>
          </a:xfrm>
        </p:spPr>
        <p:txBody>
          <a:bodyPr/>
          <a:lstStyle/>
          <a:p>
            <a:r>
              <a:rPr lang="ja-JP" altLang="en-US" b="1"/>
              <a:t>神戸大学大学院システム情報学研究科　　</a:t>
            </a:r>
            <a:endParaRPr lang="en-US" altLang="ja-JP" b="1" dirty="0"/>
          </a:p>
          <a:p>
            <a:pPr lvl="1"/>
            <a:r>
              <a:rPr lang="ja-JP" altLang="en-US" b="1"/>
              <a:t>中村 匡秀　先生</a:t>
            </a:r>
            <a:endParaRPr lang="en-US" altLang="ja-JP" b="1" dirty="0"/>
          </a:p>
          <a:p>
            <a:pPr lvl="1"/>
            <a:r>
              <a:rPr lang="ja-JP" altLang="en-US" b="1"/>
              <a:t>室谷 敏生　様</a:t>
            </a:r>
            <a:endParaRPr lang="en-US" altLang="ja-JP" b="1" dirty="0"/>
          </a:p>
          <a:p>
            <a:pPr marL="457200" lvl="1" indent="0">
              <a:buNone/>
            </a:pPr>
            <a:endParaRPr lang="en" altLang="ja-JP" b="1" dirty="0"/>
          </a:p>
          <a:p>
            <a:r>
              <a:rPr lang="en" altLang="ja-JP" b="1" dirty="0"/>
              <a:t>JST</a:t>
            </a:r>
            <a:r>
              <a:rPr lang="ja-JP" altLang="en-US" b="1"/>
              <a:t>グローバルサイエンスキャンパス </a:t>
            </a:r>
            <a:r>
              <a:rPr lang="en" altLang="ja-JP" b="1" dirty="0"/>
              <a:t>ROOT</a:t>
            </a:r>
            <a:r>
              <a:rPr lang="ja-JP" altLang="en-US" b="1"/>
              <a:t>プログラム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C8E4433-B791-6143-BB3F-F2536682D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757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8E249E-1B60-794B-B4D9-7125E0258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B2547B-A497-CD4B-AE0B-17CBEEF8E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2924944"/>
            <a:ext cx="8382000" cy="53340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4800" dirty="0"/>
              <a:t>Thank you for listening !</a:t>
            </a:r>
            <a:endParaRPr kumimoji="1" lang="ja-JP" altLang="en-US" sz="48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92BEE2-B339-A94B-A737-CD93A3B740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3897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7E774C-ABC9-134B-86E2-A19F6237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5.</a:t>
            </a:r>
            <a:r>
              <a:rPr kumimoji="1" lang="ja-JP" altLang="en-US"/>
              <a:t>アプローチ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94B0D2-D054-3D4D-A890-FAD151867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『Shelter Navi』</a:t>
            </a:r>
            <a:r>
              <a:rPr kumimoji="1" lang="ja-JP" altLang="en-US"/>
              <a:t>を開発する</a:t>
            </a:r>
            <a:endParaRPr kumimoji="1" lang="en-US" altLang="ja-JP" dirty="0"/>
          </a:p>
          <a:p>
            <a:pPr lvl="1"/>
            <a:r>
              <a:rPr kumimoji="1" lang="ja-JP" altLang="en-US"/>
              <a:t>自宅周辺の避難所を地図上に表示するとともに、避難所の混雑状況をリアルタイムで確認できるアプリケーション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38279C0-4279-D344-9DB1-2572C085B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14</a:t>
            </a:fld>
            <a:endParaRPr lang="en-US" altLang="ja-JP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F42A635-A5B0-8E44-9D3E-56AFE29065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9" y="2298146"/>
            <a:ext cx="2088232" cy="217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30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A8CF82-564D-5F44-96D1-67EC47FE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6.</a:t>
            </a:r>
            <a:r>
              <a:rPr kumimoji="1" lang="ja-JP" altLang="en-US"/>
              <a:t>提案手法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7757A2-74E9-3540-ABBE-E055A62B4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機能</a:t>
            </a:r>
            <a:endParaRPr kumimoji="1" lang="en-US" altLang="ja-JP" dirty="0"/>
          </a:p>
          <a:p>
            <a:pPr lvl="1"/>
            <a:r>
              <a:rPr lang="ja-JP" altLang="en-US"/>
              <a:t>避難所の混雑状況の確認</a:t>
            </a:r>
            <a:endParaRPr lang="en-US" altLang="ja-JP" dirty="0"/>
          </a:p>
          <a:p>
            <a:pPr lvl="2"/>
            <a:r>
              <a:rPr lang="ja-JP" altLang="en-US"/>
              <a:t>リアルタイムの情報を確認可能</a:t>
            </a:r>
            <a:endParaRPr lang="en-US" altLang="ja-JP" dirty="0"/>
          </a:p>
          <a:p>
            <a:pPr lvl="2"/>
            <a:r>
              <a:rPr lang="ja-JP" altLang="en-US"/>
              <a:t>地図上に表示</a:t>
            </a:r>
            <a:endParaRPr lang="en-US" altLang="ja-JP" dirty="0"/>
          </a:p>
          <a:p>
            <a:pPr lvl="1"/>
            <a:r>
              <a:rPr lang="ja-JP" altLang="en-US"/>
              <a:t>チェックイン・チェックアウト機能</a:t>
            </a:r>
            <a:endParaRPr lang="en-US" altLang="ja-JP" dirty="0"/>
          </a:p>
          <a:p>
            <a:pPr lvl="2"/>
            <a:r>
              <a:rPr lang="ja-JP" altLang="en-US"/>
              <a:t>住民がどこに避難したかが確認可能</a:t>
            </a:r>
            <a:endParaRPr lang="en-US" altLang="ja-JP" dirty="0"/>
          </a:p>
          <a:p>
            <a:pPr lvl="2"/>
            <a:r>
              <a:rPr lang="ja-JP" altLang="en-US"/>
              <a:t>これにより避難所の収容率を計算（職員の入力作業不要）</a:t>
            </a:r>
            <a:endParaRPr lang="en-US" altLang="ja-JP" dirty="0"/>
          </a:p>
          <a:p>
            <a:pPr lvl="1"/>
            <a:r>
              <a:rPr kumimoji="1" lang="ja-JP" altLang="en-US"/>
              <a:t>私的な避難所（</a:t>
            </a:r>
            <a:r>
              <a:rPr lang="en-US" altLang="ja-JP" dirty="0"/>
              <a:t>Private Shelter)</a:t>
            </a:r>
            <a:r>
              <a:rPr kumimoji="1" lang="ja-JP" altLang="en-US"/>
              <a:t>の登録</a:t>
            </a:r>
            <a:endParaRPr kumimoji="1" lang="en-US" altLang="ja-JP" dirty="0"/>
          </a:p>
          <a:p>
            <a:pPr lvl="2"/>
            <a:r>
              <a:rPr lang="ja-JP" altLang="en-US"/>
              <a:t>新たな避難様式に対応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CA7A22E-6FC5-7942-BB2A-DA3E2E27AB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8335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5F8C05-84BB-DC40-947F-A0E7AFB3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評価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DA5B8E-CB61-2042-9BF9-2CF437963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ja-JP" dirty="0"/>
          </a:p>
          <a:p>
            <a:pPr lvl="1"/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4F3678-0F47-4446-86E5-336466A57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48791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48600" cy="739552"/>
          </a:xfrm>
        </p:spPr>
        <p:txBody>
          <a:bodyPr/>
          <a:lstStyle/>
          <a:p>
            <a:r>
              <a:rPr kumimoji="1" lang="en-US" altLang="ja-JP" dirty="0"/>
              <a:t>Disaster Evacuation in Japan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People fail to evacuate in disaster</a:t>
            </a:r>
            <a:endParaRPr kumimoji="1" lang="en-US" altLang="ja-JP" dirty="0"/>
          </a:p>
          <a:p>
            <a:pPr lvl="1"/>
            <a:r>
              <a:rPr lang="en-US" altLang="ja-JP" dirty="0" smtClean="0"/>
              <a:t>Lack </a:t>
            </a:r>
            <a:r>
              <a:rPr lang="en-US" altLang="ja-JP" dirty="0"/>
              <a:t>of awareness &amp; </a:t>
            </a:r>
            <a:r>
              <a:rPr lang="en-US" altLang="ja-JP" dirty="0" smtClean="0"/>
              <a:t>preparedness</a:t>
            </a:r>
          </a:p>
          <a:p>
            <a:pPr lvl="1"/>
            <a:r>
              <a:rPr lang="en-US" altLang="ja-JP" dirty="0" smtClean="0"/>
              <a:t>Normalcy bias: “My house may be safe”</a:t>
            </a:r>
          </a:p>
          <a:p>
            <a:pPr lvl="1"/>
            <a:r>
              <a:rPr kumimoji="1" lang="en-US" altLang="ja-JP" dirty="0" smtClean="0"/>
              <a:t>Unaware of </a:t>
            </a:r>
            <a:r>
              <a:rPr kumimoji="1" lang="en-US" altLang="ja-JP" dirty="0" smtClean="0">
                <a:solidFill>
                  <a:srgbClr val="FF0000"/>
                </a:solidFill>
              </a:rPr>
              <a:t>when/where to evacuate</a:t>
            </a:r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en-US" altLang="ja-JP" dirty="0"/>
              <a:t>COVID-19 makes things worse</a:t>
            </a:r>
          </a:p>
          <a:p>
            <a:pPr lvl="1"/>
            <a:r>
              <a:rPr lang="en-US" altLang="ja-JP" dirty="0"/>
              <a:t>Citizens hesitate to evacuate </a:t>
            </a:r>
          </a:p>
          <a:p>
            <a:pPr lvl="2"/>
            <a:r>
              <a:rPr lang="en-US" altLang="ja-JP" dirty="0"/>
              <a:t>Afraid of the risk of infection</a:t>
            </a:r>
          </a:p>
          <a:p>
            <a:pPr lvl="1"/>
            <a:r>
              <a:rPr lang="en-US" altLang="ja-JP" dirty="0"/>
              <a:t>The capacity of shelter is limited</a:t>
            </a:r>
          </a:p>
          <a:p>
            <a:pPr lvl="2"/>
            <a:r>
              <a:rPr lang="en-US" altLang="ja-JP" dirty="0"/>
              <a:t>Government wants to </a:t>
            </a:r>
            <a:r>
              <a:rPr lang="en-US" altLang="ja-JP" dirty="0">
                <a:solidFill>
                  <a:srgbClr val="FF0000"/>
                </a:solidFill>
              </a:rPr>
              <a:t>avoid 3C</a:t>
            </a:r>
          </a:p>
          <a:p>
            <a:pPr lvl="2"/>
            <a:r>
              <a:rPr lang="en-US" altLang="ja-JP" dirty="0"/>
              <a:t>Shelters may refuse to accept people*</a:t>
            </a:r>
          </a:p>
          <a:p>
            <a:pPr lvl="2"/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How should the disaster evacuation </a:t>
            </a:r>
            <a:br>
              <a:rPr lang="en-US" altLang="ja-JP" dirty="0"/>
            </a:br>
            <a:r>
              <a:rPr lang="en-US" altLang="ja-JP" dirty="0"/>
              <a:t>in the corona age </a:t>
            </a:r>
            <a:r>
              <a:rPr lang="en-US" altLang="ja-JP" dirty="0" smtClean="0"/>
              <a:t>be</a:t>
            </a:r>
            <a:r>
              <a:rPr lang="en-US" altLang="ja-JP" dirty="0"/>
              <a:t>?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2</a:t>
            </a:fld>
            <a:endParaRPr lang="en-US" altLang="ja-JP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22089" r="12600" b="-118"/>
          <a:stretch/>
        </p:blipFill>
        <p:spPr>
          <a:xfrm>
            <a:off x="5868144" y="3289124"/>
            <a:ext cx="3161563" cy="335512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933363" y="6613587"/>
            <a:ext cx="309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+mj-lt"/>
              </a:rPr>
              <a:t>*Source: Mainichi </a:t>
            </a:r>
            <a:r>
              <a:rPr lang="en-US" altLang="ja-JP" sz="1200" dirty="0" err="1">
                <a:latin typeface="+mj-lt"/>
              </a:rPr>
              <a:t>Shinbun</a:t>
            </a:r>
            <a:r>
              <a:rPr lang="en-US" altLang="ja-JP" sz="1200" dirty="0">
                <a:latin typeface="+mj-lt"/>
              </a:rPr>
              <a:t> </a:t>
            </a:r>
            <a:r>
              <a:rPr kumimoji="1" lang="en-US" altLang="ja-JP" sz="1200" dirty="0">
                <a:latin typeface="+mj-lt"/>
              </a:rPr>
              <a:t>2020-09-07</a:t>
            </a:r>
            <a:endParaRPr kumimoji="1" lang="ja-JP" altLang="en-US" sz="1200" dirty="0">
              <a:latin typeface="+mj-lt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363" y="996601"/>
            <a:ext cx="3101311" cy="206612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5933363" y="3020503"/>
            <a:ext cx="309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+mj-lt"/>
              </a:rPr>
              <a:t>*Source: CWMD, Kumamoto Univ. 2020-07</a:t>
            </a:r>
            <a:endParaRPr kumimoji="1" lang="ja-JP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671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8A1051-CE86-CE47-84D5-0BCE2A98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Struggles of Local </a:t>
            </a:r>
            <a:r>
              <a:rPr lang="en-US" altLang="ja-JP" dirty="0"/>
              <a:t>Governments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7AEDBB-0A3D-1E48-B0BB-5908C44D3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Develop </a:t>
            </a:r>
            <a:r>
              <a:rPr lang="en-US" altLang="ja-JP" dirty="0">
                <a:solidFill>
                  <a:srgbClr val="FF0000"/>
                </a:solidFill>
              </a:rPr>
              <a:t>c</a:t>
            </a:r>
            <a:r>
              <a:rPr lang="en-US" altLang="ja-JP" dirty="0" smtClean="0">
                <a:solidFill>
                  <a:srgbClr val="FF0000"/>
                </a:solidFill>
              </a:rPr>
              <a:t>orona-aware</a:t>
            </a:r>
            <a:r>
              <a:rPr lang="en-US" altLang="ja-JP" dirty="0" smtClean="0"/>
              <a:t> evacuation </a:t>
            </a:r>
            <a:r>
              <a:rPr lang="en-US" altLang="ja-JP" dirty="0"/>
              <a:t>shelters</a:t>
            </a:r>
          </a:p>
          <a:p>
            <a:pPr lvl="1"/>
            <a:r>
              <a:rPr lang="en-US" altLang="ja-JP" dirty="0" smtClean="0"/>
              <a:t>New guideline avoiding 3Cs in shelters</a:t>
            </a:r>
            <a:endParaRPr lang="en-US" altLang="ja-JP" dirty="0"/>
          </a:p>
          <a:p>
            <a:pPr lvl="2"/>
            <a:r>
              <a:rPr lang="en-US" altLang="ja-JP" dirty="0" smtClean="0"/>
              <a:t>Sparse Layout &amp; Floor Plan, Thermometry, Health</a:t>
            </a:r>
            <a:br>
              <a:rPr lang="en-US" altLang="ja-JP" dirty="0" smtClean="0"/>
            </a:br>
            <a:r>
              <a:rPr lang="en-US" altLang="ja-JP" dirty="0" smtClean="0"/>
              <a:t>Inquiry, Phone-based Alert, Safety Confirmation…</a:t>
            </a:r>
            <a:endParaRPr lang="en-US" altLang="ja-JP" dirty="0"/>
          </a:p>
          <a:p>
            <a:pPr lvl="1"/>
            <a:r>
              <a:rPr lang="en-US" altLang="ja-JP" dirty="0" smtClean="0"/>
              <a:t>Online Delivery of Congestion Information</a:t>
            </a:r>
            <a:endParaRPr lang="en-US" altLang="ja-JP" dirty="0"/>
          </a:p>
          <a:p>
            <a:pPr lvl="2"/>
            <a:r>
              <a:rPr lang="en-US" altLang="ja-JP" dirty="0" smtClean="0"/>
              <a:t>Smartphone App “VACAN” </a:t>
            </a:r>
            <a:r>
              <a:rPr lang="en-US" altLang="ja-JP" sz="1400" dirty="0" smtClean="0"/>
              <a:t>(</a:t>
            </a:r>
            <a:r>
              <a:rPr lang="en-US" altLang="ja-JP" sz="1400" dirty="0" err="1" smtClean="0"/>
              <a:t>Nichinan</a:t>
            </a:r>
            <a:r>
              <a:rPr lang="en-US" altLang="ja-JP" sz="1400" dirty="0" smtClean="0"/>
              <a:t>-City, Miyazaki)</a:t>
            </a:r>
            <a:endParaRPr lang="en-US" altLang="ja-JP" dirty="0"/>
          </a:p>
          <a:p>
            <a:pPr lvl="2"/>
            <a:r>
              <a:rPr lang="en-US" altLang="ja-JP" dirty="0" smtClean="0"/>
              <a:t>Staff </a:t>
            </a:r>
            <a:r>
              <a:rPr lang="en-US" altLang="ja-JP" dirty="0" smtClean="0">
                <a:solidFill>
                  <a:srgbClr val="FF0000"/>
                </a:solidFill>
              </a:rPr>
              <a:t>manually update </a:t>
            </a:r>
            <a:r>
              <a:rPr lang="en-US" altLang="ja-JP" dirty="0" smtClean="0"/>
              <a:t>the status on site</a:t>
            </a:r>
          </a:p>
          <a:p>
            <a:pPr lvl="2"/>
            <a:endParaRPr lang="en-US" altLang="ja-JP" dirty="0"/>
          </a:p>
          <a:p>
            <a:r>
              <a:rPr lang="en-US" altLang="ja-JP" dirty="0" smtClean="0"/>
              <a:t>Completely relying on local </a:t>
            </a:r>
            <a:r>
              <a:rPr lang="en-US" altLang="ja-JP" dirty="0"/>
              <a:t>g</a:t>
            </a:r>
            <a:r>
              <a:rPr lang="en-US" altLang="ja-JP" dirty="0" smtClean="0"/>
              <a:t>overnment</a:t>
            </a:r>
            <a:endParaRPr lang="en-US" altLang="ja-JP" dirty="0"/>
          </a:p>
          <a:p>
            <a:pPr lvl="1"/>
            <a:r>
              <a:rPr lang="en-US" altLang="ja-JP" dirty="0" smtClean="0"/>
              <a:t>New policies add heavy workload to staff</a:t>
            </a:r>
            <a:endParaRPr lang="en-US" altLang="ja-JP" dirty="0"/>
          </a:p>
          <a:p>
            <a:pPr lvl="1"/>
            <a:r>
              <a:rPr lang="en-US" altLang="ja-JP" dirty="0" smtClean="0"/>
              <a:t>Lack of scalability for # of citizens / shelters</a:t>
            </a:r>
          </a:p>
          <a:p>
            <a:pPr lvl="2"/>
            <a:endParaRPr lang="en-US" altLang="ja-JP" dirty="0"/>
          </a:p>
          <a:p>
            <a:pPr marL="400050"/>
            <a:r>
              <a:rPr lang="en-US" altLang="ja-JP" dirty="0"/>
              <a:t>Research Question</a:t>
            </a:r>
          </a:p>
          <a:p>
            <a:pPr marL="800100" lvl="1"/>
            <a:r>
              <a:rPr lang="en-US" altLang="ja-JP" dirty="0" smtClean="0"/>
              <a:t>In disasters in corona age, how can citizens </a:t>
            </a:r>
            <a:r>
              <a:rPr lang="en-US" altLang="ja-JP" dirty="0" smtClean="0">
                <a:solidFill>
                  <a:srgbClr val="FF0000"/>
                </a:solidFill>
              </a:rPr>
              <a:t>find appropriate shelters by themselves</a:t>
            </a:r>
            <a:r>
              <a:rPr lang="en-US" altLang="ja-JP" dirty="0" smtClean="0"/>
              <a:t> without relying on governmental staff?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E57D3A0-B398-3246-9135-EC71022A97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3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13566" t="16529" r="33274"/>
          <a:stretch/>
        </p:blipFill>
        <p:spPr>
          <a:xfrm>
            <a:off x="7070246" y="2054830"/>
            <a:ext cx="1692754" cy="1883979"/>
          </a:xfrm>
          <a:prstGeom prst="rect">
            <a:avLst/>
          </a:prstGeom>
        </p:spPr>
      </p:pic>
      <p:pic>
        <p:nvPicPr>
          <p:cNvPr id="1026" name="Picture 2" descr="電話対応に追われる会社員のイラスト（女性）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096" y="3840517"/>
            <a:ext cx="816579" cy="8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忙しいビジネスマンのイラス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465" y="3816935"/>
            <a:ext cx="824260" cy="84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1.bp.blogspot.com/-p_33bhZsyFI/XW87KSBsKHI/AAAAAAABUpI/q9xKrk3A71EQGzYCMyWjtoH-W6WMQda9gCLcBGAs/s1600/yuudou_hinan_peop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277" y="4535798"/>
            <a:ext cx="1782020" cy="146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9261" y="704593"/>
            <a:ext cx="1909464" cy="129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2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066B89-0FA4-4F4B-A577-67CFBC890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Research Goal</a:t>
            </a:r>
          </a:p>
          <a:p>
            <a:pPr lvl="1"/>
            <a:r>
              <a:rPr lang="en-US" altLang="ja-JP" dirty="0" smtClean="0"/>
              <a:t>Achieve safe and smooth evacuation avoiding 3Cs in shelters</a:t>
            </a:r>
            <a:br>
              <a:rPr lang="en-US" altLang="ja-JP" dirty="0" smtClean="0"/>
            </a:br>
            <a:r>
              <a:rPr lang="en-US" altLang="ja-JP" dirty="0" smtClean="0"/>
              <a:t>by </a:t>
            </a:r>
            <a:r>
              <a:rPr lang="en-US" altLang="ja-JP" dirty="0" smtClean="0">
                <a:solidFill>
                  <a:srgbClr val="FF0000"/>
                </a:solidFill>
              </a:rPr>
              <a:t>self-help effort of citizens</a:t>
            </a:r>
          </a:p>
          <a:p>
            <a:r>
              <a:rPr kumimoji="1" lang="en-US" altLang="ja-JP" dirty="0" smtClean="0"/>
              <a:t>Approach</a:t>
            </a:r>
            <a:endParaRPr kumimoji="1" lang="en-US" altLang="ja-JP" dirty="0"/>
          </a:p>
          <a:p>
            <a:pPr lvl="1"/>
            <a:r>
              <a:rPr lang="en-US" altLang="ja-JP" dirty="0"/>
              <a:t>Develop </a:t>
            </a:r>
            <a:r>
              <a:rPr lang="en-US" altLang="ja-JP" b="1" dirty="0" smtClean="0">
                <a:solidFill>
                  <a:srgbClr val="FF0000"/>
                </a:solidFill>
              </a:rPr>
              <a:t>Shelter </a:t>
            </a:r>
            <a:r>
              <a:rPr lang="en-US" altLang="ja-JP" b="1" dirty="0" err="1" smtClean="0">
                <a:solidFill>
                  <a:srgbClr val="FF0000"/>
                </a:solidFill>
              </a:rPr>
              <a:t>Navi</a:t>
            </a:r>
            <a:r>
              <a:rPr lang="en-US" altLang="ja-JP" dirty="0" smtClean="0"/>
              <a:t> – A s</a:t>
            </a:r>
            <a:r>
              <a:rPr kumimoji="1" lang="en-US" altLang="ja-JP" dirty="0" smtClean="0"/>
              <a:t>martphone-based </a:t>
            </a:r>
            <a:r>
              <a:rPr lang="en-US" altLang="ja-JP" dirty="0"/>
              <a:t>n</a:t>
            </a:r>
            <a:r>
              <a:rPr kumimoji="1" lang="en-US" altLang="ja-JP" dirty="0" smtClean="0"/>
              <a:t>avigation </a:t>
            </a:r>
            <a:r>
              <a:rPr lang="en-US" altLang="ja-JP" dirty="0" smtClean="0"/>
              <a:t>a</a:t>
            </a:r>
            <a:r>
              <a:rPr kumimoji="1" lang="en-US" altLang="ja-JP" dirty="0" smtClean="0"/>
              <a:t>pp.</a:t>
            </a:r>
          </a:p>
          <a:p>
            <a:pPr lvl="2"/>
            <a:r>
              <a:rPr lang="en-US" altLang="ja-JP" dirty="0" smtClean="0"/>
              <a:t>Cloud server manages location &amp; status of shelters</a:t>
            </a:r>
          </a:p>
          <a:p>
            <a:pPr lvl="2"/>
            <a:r>
              <a:rPr lang="en-US" altLang="ja-JP" dirty="0" smtClean="0"/>
              <a:t>Citizens search shelters with the status with app</a:t>
            </a:r>
          </a:p>
          <a:p>
            <a:pPr lvl="2"/>
            <a:r>
              <a:rPr lang="en-US" altLang="ja-JP" dirty="0" smtClean="0"/>
              <a:t>As citizens “check in”, the system updates the status</a:t>
            </a:r>
            <a:endParaRPr lang="en-US" altLang="ja-JP" dirty="0"/>
          </a:p>
          <a:p>
            <a:pPr marL="914400" lvl="2" indent="0">
              <a:buNone/>
            </a:pPr>
            <a:endParaRPr kumimoji="1" lang="en-US" altLang="ja-JP" dirty="0"/>
          </a:p>
          <a:p>
            <a:pPr lvl="2"/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403C864-FB7D-2448-AA70-985026698C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4</a:t>
            </a:fld>
            <a:endParaRPr lang="en-US" altLang="ja-JP" dirty="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A997E326-ED66-D047-9A33-1D7FA0496AF8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Research Goal and Approach</a:t>
            </a:r>
            <a:endParaRPr lang="ja-JP" altLang="en-US" kern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A60D6E0-2013-5148-B0DD-B34F2CF6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45" y="2812784"/>
            <a:ext cx="1289143" cy="1340032"/>
          </a:xfrm>
          <a:prstGeom prst="rect">
            <a:avLst/>
          </a:prstGeom>
        </p:spPr>
      </p:pic>
      <p:grpSp>
        <p:nvGrpSpPr>
          <p:cNvPr id="27" name="グループ化 26"/>
          <p:cNvGrpSpPr/>
          <p:nvPr/>
        </p:nvGrpSpPr>
        <p:grpSpPr>
          <a:xfrm>
            <a:off x="3707148" y="4370067"/>
            <a:ext cx="1955538" cy="2326533"/>
            <a:chOff x="3687115" y="4386855"/>
            <a:chExt cx="1955538" cy="2326533"/>
          </a:xfrm>
        </p:grpSpPr>
        <p:grpSp>
          <p:nvGrpSpPr>
            <p:cNvPr id="25" name="グループ化 24"/>
            <p:cNvGrpSpPr/>
            <p:nvPr/>
          </p:nvGrpSpPr>
          <p:grpSpPr>
            <a:xfrm>
              <a:off x="3687115" y="4910084"/>
              <a:ext cx="1796576" cy="1803304"/>
              <a:chOff x="3687115" y="4910084"/>
              <a:chExt cx="1796576" cy="1803304"/>
            </a:xfrm>
          </p:grpSpPr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F6A4E9C0-FE31-BF40-B9B9-146A2EF05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7115" y="4910084"/>
                <a:ext cx="1796576" cy="1803304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</p:pic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941A3AFA-3B29-884A-8E58-EE825439A1E0}"/>
                  </a:ext>
                </a:extLst>
              </p:cNvPr>
              <p:cNvSpPr/>
              <p:nvPr/>
            </p:nvSpPr>
            <p:spPr>
              <a:xfrm>
                <a:off x="4037610" y="5937662"/>
                <a:ext cx="264219" cy="290637"/>
              </a:xfrm>
              <a:prstGeom prst="wedgeEllipseCallout">
                <a:avLst>
                  <a:gd name="adj1" fmla="val 2539"/>
                  <a:gd name="adj2" fmla="val 106260"/>
                </a:avLst>
              </a:prstGeom>
              <a:solidFill>
                <a:srgbClr val="92D05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altLang="ja-JP" sz="1600" dirty="0" smtClean="0">
                    <a:solidFill>
                      <a:srgbClr val="000000"/>
                    </a:solidFill>
                  </a:rPr>
                  <a:t>D</a:t>
                </a:r>
                <a:endParaRPr lang="ja-JP" alt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BA0AE800-358E-B74D-8453-96323D1BD8E3}"/>
                  </a:ext>
                </a:extLst>
              </p:cNvPr>
              <p:cNvSpPr/>
              <p:nvPr/>
            </p:nvSpPr>
            <p:spPr>
              <a:xfrm>
                <a:off x="4635141" y="5415407"/>
                <a:ext cx="253040" cy="260068"/>
              </a:xfrm>
              <a:prstGeom prst="wedgeEllipseCallout">
                <a:avLst>
                  <a:gd name="adj1" fmla="val 2539"/>
                  <a:gd name="adj2" fmla="val 106260"/>
                </a:avLst>
              </a:prstGeom>
              <a:solidFill>
                <a:srgbClr val="FFC0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600" dirty="0" smtClean="0">
                    <a:solidFill>
                      <a:schemeClr val="tx1"/>
                    </a:solidFill>
                  </a:rPr>
                  <a:t>B</a:t>
                </a:r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6ACDEE57-8C84-CD48-AC0C-94C207F22E7C}"/>
                  </a:ext>
                </a:extLst>
              </p:cNvPr>
              <p:cNvSpPr/>
              <p:nvPr/>
            </p:nvSpPr>
            <p:spPr>
              <a:xfrm>
                <a:off x="3967702" y="5004187"/>
                <a:ext cx="295540" cy="280332"/>
              </a:xfrm>
              <a:prstGeom prst="wedgeEllipseCallout">
                <a:avLst>
                  <a:gd name="adj1" fmla="val 2539"/>
                  <a:gd name="adj2" fmla="val 106260"/>
                </a:avLst>
              </a:prstGeom>
              <a:solidFill>
                <a:srgbClr val="FF00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600" dirty="0" smtClean="0"/>
                  <a:t>A</a:t>
                </a:r>
                <a:endParaRPr kumimoji="1" lang="ja-JP" altLang="en-US" dirty="0"/>
              </a:p>
            </p:txBody>
          </p:sp>
        </p:grpSp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1F659714-15BE-2744-8109-4B5A5F602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3137" y="4386855"/>
              <a:ext cx="939516" cy="987471"/>
            </a:xfrm>
            <a:prstGeom prst="rect">
              <a:avLst/>
            </a:prstGeom>
          </p:spPr>
        </p:pic>
        <p:sp>
          <p:nvSpPr>
            <p:cNvPr id="22" name="円形吹き出し 21">
              <a:extLst>
                <a:ext uri="{FF2B5EF4-FFF2-40B4-BE49-F238E27FC236}">
                  <a16:creationId xmlns:a16="http://schemas.microsoft.com/office/drawing/2014/main" id="{BA0AE800-358E-B74D-8453-96323D1BD8E3}"/>
                </a:ext>
              </a:extLst>
            </p:cNvPr>
            <p:cNvSpPr/>
            <p:nvPr/>
          </p:nvSpPr>
          <p:spPr>
            <a:xfrm>
              <a:off x="4945628" y="5733260"/>
              <a:ext cx="253040" cy="260068"/>
            </a:xfrm>
            <a:prstGeom prst="wedgeEllipseCallout">
              <a:avLst>
                <a:gd name="adj1" fmla="val 2539"/>
                <a:gd name="adj2" fmla="val 106260"/>
              </a:avLst>
            </a:prstGeom>
            <a:solidFill>
              <a:srgbClr val="FFC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 smtClean="0">
                  <a:solidFill>
                    <a:schemeClr val="tx1"/>
                  </a:solidFill>
                </a:rPr>
                <a:t>C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588702"/>
              </p:ext>
            </p:extLst>
          </p:nvPr>
        </p:nvGraphicFramePr>
        <p:xfrm>
          <a:off x="5388212" y="4210050"/>
          <a:ext cx="369668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172">
                  <a:extLst>
                    <a:ext uri="{9D8B030D-6E8A-4147-A177-3AD203B41FA5}">
                      <a16:colId xmlns:a16="http://schemas.microsoft.com/office/drawing/2014/main" val="2414307052"/>
                    </a:ext>
                  </a:extLst>
                </a:gridCol>
                <a:gridCol w="924172">
                  <a:extLst>
                    <a:ext uri="{9D8B030D-6E8A-4147-A177-3AD203B41FA5}">
                      <a16:colId xmlns:a16="http://schemas.microsoft.com/office/drawing/2014/main" val="2904814792"/>
                    </a:ext>
                  </a:extLst>
                </a:gridCol>
                <a:gridCol w="924172">
                  <a:extLst>
                    <a:ext uri="{9D8B030D-6E8A-4147-A177-3AD203B41FA5}">
                      <a16:colId xmlns:a16="http://schemas.microsoft.com/office/drawing/2014/main" val="4259491208"/>
                    </a:ext>
                  </a:extLst>
                </a:gridCol>
                <a:gridCol w="924172">
                  <a:extLst>
                    <a:ext uri="{9D8B030D-6E8A-4147-A177-3AD203B41FA5}">
                      <a16:colId xmlns:a16="http://schemas.microsoft.com/office/drawing/2014/main" val="441869269"/>
                    </a:ext>
                  </a:extLst>
                </a:gridCol>
              </a:tblGrid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</a:rPr>
                        <a:t>Shelter name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E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</a:rPr>
                        <a:t>Address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E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</a:rPr>
                        <a:t>Max # of families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E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</a:rPr>
                        <a:t>Current status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E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118326"/>
                  </a:ext>
                </a:extLst>
              </a:tr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A</a:t>
                      </a:r>
                      <a:r>
                        <a:rPr kumimoji="1" lang="en-US" altLang="ja-JP" sz="1200" baseline="0" dirty="0" smtClean="0"/>
                        <a:t> high school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XX town</a:t>
                      </a:r>
                      <a:r>
                        <a:rPr kumimoji="1" lang="en-US" altLang="ja-JP" sz="1200" baseline="0" dirty="0" smtClean="0"/>
                        <a:t> 1-2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/>
                        <a:t>50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>
                          <a:solidFill>
                            <a:srgbClr val="FF0000"/>
                          </a:solidFill>
                        </a:rPr>
                        <a:t>48</a:t>
                      </a:r>
                      <a:endParaRPr kumimoji="1" lang="ja-JP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274298"/>
                  </a:ext>
                </a:extLst>
              </a:tr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B element.</a:t>
                      </a:r>
                      <a:r>
                        <a:rPr kumimoji="1" lang="en-US" altLang="ja-JP" sz="1200" baseline="0" dirty="0" smtClean="0"/>
                        <a:t> school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YY town 4-5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/>
                        <a:t>30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>
                          <a:solidFill>
                            <a:srgbClr val="FE8100"/>
                          </a:solidFill>
                        </a:rPr>
                        <a:t>20</a:t>
                      </a:r>
                      <a:endParaRPr kumimoji="1" lang="ja-JP" altLang="en-US" sz="1800" dirty="0">
                        <a:solidFill>
                          <a:srgbClr val="FE81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768924"/>
                  </a:ext>
                </a:extLst>
              </a:tr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C comm.</a:t>
                      </a:r>
                      <a:r>
                        <a:rPr kumimoji="1" lang="en-US" altLang="ja-JP" sz="1200" baseline="0" dirty="0" smtClean="0"/>
                        <a:t> center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YY</a:t>
                      </a:r>
                      <a:r>
                        <a:rPr kumimoji="1" lang="en-US" altLang="ja-JP" sz="1200" baseline="0" dirty="0" smtClean="0"/>
                        <a:t> town 11-4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/>
                        <a:t>10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>
                          <a:solidFill>
                            <a:srgbClr val="FE8100"/>
                          </a:solidFill>
                        </a:rPr>
                        <a:t>6</a:t>
                      </a:r>
                      <a:endParaRPr kumimoji="1" lang="ja-JP" altLang="en-US" sz="1800" dirty="0">
                        <a:solidFill>
                          <a:srgbClr val="FE81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227298"/>
                  </a:ext>
                </a:extLst>
              </a:tr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D sports center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WW town 8-9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/>
                        <a:t>125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 smtClean="0">
                          <a:solidFill>
                            <a:srgbClr val="008000"/>
                          </a:solidFill>
                        </a:rPr>
                        <a:t>22</a:t>
                      </a:r>
                      <a:endParaRPr kumimoji="1" lang="ja-JP" altLang="en-US" sz="1800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487853"/>
                  </a:ext>
                </a:extLst>
              </a:tr>
            </a:tbl>
          </a:graphicData>
        </a:graphic>
      </p:graphicFrame>
      <p:grpSp>
        <p:nvGrpSpPr>
          <p:cNvPr id="28" name="グループ化 27"/>
          <p:cNvGrpSpPr/>
          <p:nvPr/>
        </p:nvGrpSpPr>
        <p:grpSpPr>
          <a:xfrm>
            <a:off x="227919" y="5360323"/>
            <a:ext cx="3429463" cy="1458857"/>
            <a:chOff x="227919" y="5360323"/>
            <a:chExt cx="3429463" cy="1458857"/>
          </a:xfrm>
        </p:grpSpPr>
        <p:pic>
          <p:nvPicPr>
            <p:cNvPr id="1026" name="Picture 2" descr="https://1.bp.blogspot.com/-XKTafTy2_Bw/UOKDYzJbICI/AAAAAAAAKNY/tTeng5oVcJk/s1600/school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3849" y="6104999"/>
              <a:ext cx="939115" cy="591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2.bp.blogspot.com/-9dUKu2CVEgg/VfS6KXqDqkI/AAAAAAAAxOA/N7W0ofbVlH8/s800/building_kouminka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7192" y="6055142"/>
              <a:ext cx="780190" cy="704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ストライプ矢印 23">
              <a:extLst>
                <a:ext uri="{FF2B5EF4-FFF2-40B4-BE49-F238E27FC236}">
                  <a16:creationId xmlns:a16="http://schemas.microsoft.com/office/drawing/2014/main" id="{05376664-1022-A046-9620-CF9995580B84}"/>
                </a:ext>
              </a:extLst>
            </p:cNvPr>
            <p:cNvSpPr/>
            <p:nvPr/>
          </p:nvSpPr>
          <p:spPr>
            <a:xfrm rot="5400000">
              <a:off x="724919" y="5491835"/>
              <a:ext cx="503576" cy="388078"/>
            </a:xfrm>
            <a:prstGeom prst="stripedRightArrow">
              <a:avLst>
                <a:gd name="adj1" fmla="val 50000"/>
                <a:gd name="adj2" fmla="val 62240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1234809" y="5360323"/>
              <a:ext cx="9476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+mj-lt"/>
                </a:rPr>
                <a:t>check-in</a:t>
              </a:r>
              <a:endParaRPr kumimoji="1" lang="ja-JP" altLang="en-US" sz="1600" dirty="0" smtClean="0">
                <a:latin typeface="+mj-lt"/>
              </a:endParaRPr>
            </a:p>
          </p:txBody>
        </p:sp>
        <p:pic>
          <p:nvPicPr>
            <p:cNvPr id="2" name="Picture 2" descr="体育館のイラスト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919" y="5993328"/>
              <a:ext cx="1112258" cy="825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木造校舎のイラスト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0458" y="5415407"/>
              <a:ext cx="986058" cy="723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四角形吹き出し 29"/>
          <p:cNvSpPr/>
          <p:nvPr/>
        </p:nvSpPr>
        <p:spPr>
          <a:xfrm>
            <a:off x="7744822" y="5637356"/>
            <a:ext cx="794015" cy="417786"/>
          </a:xfrm>
          <a:prstGeom prst="wedgeRectCallout">
            <a:avLst>
              <a:gd name="adj1" fmla="val 62208"/>
              <a:gd name="adj2" fmla="val 108542"/>
            </a:avLst>
          </a:prstGeom>
          <a:solidFill>
            <a:srgbClr val="FFFF9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+1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grpSp>
        <p:nvGrpSpPr>
          <p:cNvPr id="31" name="グループ化 30"/>
          <p:cNvGrpSpPr/>
          <p:nvPr/>
        </p:nvGrpSpPr>
        <p:grpSpPr>
          <a:xfrm>
            <a:off x="390240" y="3809628"/>
            <a:ext cx="3307944" cy="1649011"/>
            <a:chOff x="390240" y="3809628"/>
            <a:chExt cx="3307944" cy="1649011"/>
          </a:xfrm>
        </p:grpSpPr>
        <p:sp>
          <p:nvSpPr>
            <p:cNvPr id="15" name="ストライプ矢印 14">
              <a:extLst>
                <a:ext uri="{FF2B5EF4-FFF2-40B4-BE49-F238E27FC236}">
                  <a16:creationId xmlns:a16="http://schemas.microsoft.com/office/drawing/2014/main" id="{05376664-1022-A046-9620-CF9995580B84}"/>
                </a:ext>
              </a:extLst>
            </p:cNvPr>
            <p:cNvSpPr/>
            <p:nvPr/>
          </p:nvSpPr>
          <p:spPr>
            <a:xfrm>
              <a:off x="3077220" y="4626742"/>
              <a:ext cx="503576" cy="388078"/>
            </a:xfrm>
            <a:prstGeom prst="stripedRightArrow">
              <a:avLst>
                <a:gd name="adj1" fmla="val 50000"/>
                <a:gd name="adj2" fmla="val 62240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30" name="Picture 6" descr="https://1.bp.blogspot.com/-p_33bhZsyFI/XW87KSBsKHI/AAAAAAABUpI/q9xKrk3A71EQGzYCMyWjtoH-W6WMQda9gCLcBGAs/s1600/yuudou_hinan_people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449" y="3809628"/>
              <a:ext cx="1999052" cy="1649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テキスト ボックス 12"/>
            <p:cNvSpPr txBox="1"/>
            <p:nvPr/>
          </p:nvSpPr>
          <p:spPr>
            <a:xfrm>
              <a:off x="2897965" y="4264641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+mj-lt"/>
                </a:rPr>
                <a:t>search</a:t>
              </a:r>
              <a:endParaRPr kumimoji="1" lang="ja-JP" altLang="en-US" sz="1600" dirty="0" smtClean="0">
                <a:latin typeface="+mj-lt"/>
              </a:endParaRPr>
            </a:p>
          </p:txBody>
        </p:sp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DEF1920E-D11C-8340-9CF3-00C77BDD9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390240" y="4433918"/>
              <a:ext cx="496421" cy="496421"/>
            </a:xfrm>
            <a:prstGeom prst="rect">
              <a:avLst/>
            </a:prstGeom>
          </p:spPr>
        </p:pic>
      </p:grpSp>
      <p:pic>
        <p:nvPicPr>
          <p:cNvPr id="36" name="図 35">
            <a:extLst>
              <a:ext uri="{FF2B5EF4-FFF2-40B4-BE49-F238E27FC236}">
                <a16:creationId xmlns:a16="http://schemas.microsoft.com/office/drawing/2014/main" id="{EA60D6E0-2013-5148-B0DD-B34F2CF60AD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97" y="4046628"/>
            <a:ext cx="419467" cy="43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6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図 36">
            <a:extLst>
              <a:ext uri="{FF2B5EF4-FFF2-40B4-BE49-F238E27FC236}">
                <a16:creationId xmlns:a16="http://schemas.microsoft.com/office/drawing/2014/main" id="{F6A4E9C0-FE31-BF40-B9B9-146A2EF05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55" y="3806064"/>
            <a:ext cx="3285235" cy="30519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D10603D-EF9F-B24C-803C-6B84D1F7C9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21" r="3241"/>
          <a:stretch/>
        </p:blipFill>
        <p:spPr>
          <a:xfrm>
            <a:off x="2311093" y="4283059"/>
            <a:ext cx="189952" cy="605854"/>
          </a:xfrm>
          <a:prstGeom prst="rect">
            <a:avLst/>
          </a:prstGeom>
        </p:spPr>
      </p:pic>
      <p:sp>
        <p:nvSpPr>
          <p:cNvPr id="29" name="円形吹き出し 28">
            <a:extLst>
              <a:ext uri="{FF2B5EF4-FFF2-40B4-BE49-F238E27FC236}">
                <a16:creationId xmlns:a16="http://schemas.microsoft.com/office/drawing/2014/main" id="{07C0CB73-68EA-1640-AD89-F12C6667091C}"/>
              </a:ext>
            </a:extLst>
          </p:cNvPr>
          <p:cNvSpPr/>
          <p:nvPr/>
        </p:nvSpPr>
        <p:spPr>
          <a:xfrm>
            <a:off x="2708164" y="4009491"/>
            <a:ext cx="710730" cy="1036519"/>
          </a:xfrm>
          <a:prstGeom prst="wedgeEllipseCallout">
            <a:avLst>
              <a:gd name="adj1" fmla="val -90395"/>
              <a:gd name="adj2" fmla="val 4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3A21F624-04E6-C44D-8E94-6A5F5785C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088" y="4105768"/>
            <a:ext cx="815557" cy="837737"/>
          </a:xfrm>
          <a:prstGeom prst="rect">
            <a:avLst/>
          </a:prstGeom>
        </p:spPr>
      </p:pic>
      <p:sp>
        <p:nvSpPr>
          <p:cNvPr id="15" name="星 7 14">
            <a:extLst>
              <a:ext uri="{FF2B5EF4-FFF2-40B4-BE49-F238E27FC236}">
                <a16:creationId xmlns:a16="http://schemas.microsoft.com/office/drawing/2014/main" id="{FDA2A291-9856-784D-B07A-9807371D5AE9}"/>
              </a:ext>
            </a:extLst>
          </p:cNvPr>
          <p:cNvSpPr/>
          <p:nvPr/>
        </p:nvSpPr>
        <p:spPr>
          <a:xfrm>
            <a:off x="3370452" y="3717032"/>
            <a:ext cx="2292651" cy="1520276"/>
          </a:xfrm>
          <a:prstGeom prst="star7">
            <a:avLst/>
          </a:prstGeom>
          <a:solidFill>
            <a:srgbClr val="FFC0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E7F3BA9-7152-E743-BE4D-5EEF39F16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Citizen’s Use Cases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25E4B8-E180-744E-96CB-B46889BE8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8382000" cy="5334000"/>
          </a:xfrm>
        </p:spPr>
        <p:txBody>
          <a:bodyPr/>
          <a:lstStyle/>
          <a:p>
            <a:r>
              <a:rPr lang="en-US" altLang="ja-JP" sz="2000" dirty="0" smtClean="0"/>
              <a:t>C1</a:t>
            </a:r>
            <a:r>
              <a:rPr lang="en-US" altLang="ja-JP" sz="2000" dirty="0"/>
              <a:t>: </a:t>
            </a:r>
            <a:r>
              <a:rPr lang="en-US" altLang="ja-JP" sz="2000" dirty="0" smtClean="0"/>
              <a:t>Register household information</a:t>
            </a:r>
            <a:endParaRPr lang="en-US" altLang="ja-JP" sz="2000" dirty="0"/>
          </a:p>
          <a:p>
            <a:pPr lvl="1"/>
            <a:r>
              <a:rPr lang="en-US" altLang="ja-JP" sz="1800" dirty="0" smtClean="0"/>
              <a:t>Name, home address, email, phone, # of families</a:t>
            </a:r>
            <a:endParaRPr lang="en-US" altLang="ja-JP" sz="1800" dirty="0"/>
          </a:p>
          <a:p>
            <a:r>
              <a:rPr lang="en-US" altLang="ja-JP" sz="2000" dirty="0" smtClean="0"/>
              <a:t>C2</a:t>
            </a:r>
            <a:r>
              <a:rPr lang="en-US" altLang="ja-JP" sz="2000" dirty="0"/>
              <a:t>: </a:t>
            </a:r>
            <a:r>
              <a:rPr lang="en-US" altLang="ja-JP" sz="2000" dirty="0" smtClean="0"/>
              <a:t>Search shelters</a:t>
            </a:r>
            <a:endParaRPr lang="en-US" altLang="ja-JP" sz="2000" dirty="0"/>
          </a:p>
          <a:p>
            <a:pPr lvl="1"/>
            <a:r>
              <a:rPr lang="en-US" altLang="ja-JP" sz="1800" dirty="0" smtClean="0"/>
              <a:t>System visualizes shelters with congestion status on a map</a:t>
            </a:r>
          </a:p>
          <a:p>
            <a:pPr lvl="1"/>
            <a:r>
              <a:rPr lang="en-US" altLang="ja-JP" sz="1800" dirty="0" smtClean="0"/>
              <a:t>With the map, citizen searches a shelter to evacuate</a:t>
            </a:r>
            <a:endParaRPr lang="en-US" altLang="ja-JP" sz="1800" dirty="0"/>
          </a:p>
          <a:p>
            <a:r>
              <a:rPr lang="en-US" altLang="ja-JP" sz="2000" dirty="0" smtClean="0"/>
              <a:t>C3</a:t>
            </a:r>
            <a:r>
              <a:rPr lang="en-US" altLang="ja-JP" sz="2000" dirty="0"/>
              <a:t>: </a:t>
            </a:r>
            <a:r>
              <a:rPr lang="en-US" altLang="ja-JP" sz="2000" dirty="0" smtClean="0"/>
              <a:t>Check-in at shelter</a:t>
            </a:r>
            <a:endParaRPr lang="en-US" altLang="ja-JP" sz="2000" dirty="0"/>
          </a:p>
          <a:p>
            <a:pPr lvl="1"/>
            <a:r>
              <a:rPr lang="en-US" altLang="ja-JP" sz="1800" dirty="0" smtClean="0"/>
              <a:t>Citizen moves to the shelter, and presses “Check-In” button</a:t>
            </a:r>
          </a:p>
          <a:p>
            <a:pPr lvl="1"/>
            <a:r>
              <a:rPr lang="en-US" altLang="ja-JP" sz="1800" dirty="0" smtClean="0"/>
              <a:t>System records the check-in, and updates the status of the shelter</a:t>
            </a:r>
            <a:endParaRPr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F0EF649-1B0E-1748-B2F2-6555D051CA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5</a:t>
            </a:fld>
            <a:endParaRPr lang="en-US" altLang="ja-JP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E4A27D2-061A-F94F-858D-D93B4363E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643" y="3896262"/>
            <a:ext cx="724367" cy="9926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F659714-15BE-2744-8109-4B5A5F602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6301" y="4903690"/>
            <a:ext cx="1553925" cy="1838965"/>
          </a:xfrm>
          <a:prstGeom prst="rect">
            <a:avLst/>
          </a:prstGeom>
        </p:spPr>
      </p:pic>
      <p:sp>
        <p:nvSpPr>
          <p:cNvPr id="14" name="右矢印 13">
            <a:extLst>
              <a:ext uri="{FF2B5EF4-FFF2-40B4-BE49-F238E27FC236}">
                <a16:creationId xmlns:a16="http://schemas.microsoft.com/office/drawing/2014/main" id="{6333A1FC-6BDD-DD41-B1B7-D79C83840012}"/>
              </a:ext>
            </a:extLst>
          </p:cNvPr>
          <p:cNvSpPr/>
          <p:nvPr/>
        </p:nvSpPr>
        <p:spPr>
          <a:xfrm flipH="1">
            <a:off x="6404664" y="5416198"/>
            <a:ext cx="1002464" cy="846451"/>
          </a:xfrm>
          <a:prstGeom prst="rightArrow">
            <a:avLst>
              <a:gd name="adj1" fmla="val 51569"/>
              <a:gd name="adj2" fmla="val 46839"/>
            </a:avLst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24F3A0F-C729-E846-9A47-5CA8C6837A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135" y="4301272"/>
            <a:ext cx="248531" cy="23706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02605AF-22E6-C94D-8F75-3C2EE677B8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8259" y="3900296"/>
            <a:ext cx="1272168" cy="95412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3B747D9-5BE5-C243-9649-73BF6E4DE85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03" y="3734110"/>
            <a:ext cx="1152286" cy="1226473"/>
          </a:xfrm>
          <a:prstGeom prst="rect">
            <a:avLst/>
          </a:prstGeom>
        </p:spPr>
      </p:pic>
      <p:sp>
        <p:nvSpPr>
          <p:cNvPr id="33" name="円形吹き出し 32">
            <a:extLst>
              <a:ext uri="{FF2B5EF4-FFF2-40B4-BE49-F238E27FC236}">
                <a16:creationId xmlns:a16="http://schemas.microsoft.com/office/drawing/2014/main" id="{941A3AFA-3B29-884A-8E58-EE825439A1E0}"/>
              </a:ext>
            </a:extLst>
          </p:cNvPr>
          <p:cNvSpPr/>
          <p:nvPr/>
        </p:nvSpPr>
        <p:spPr>
          <a:xfrm>
            <a:off x="1102935" y="6328091"/>
            <a:ext cx="161805" cy="184910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形吹き出し 33">
            <a:extLst>
              <a:ext uri="{FF2B5EF4-FFF2-40B4-BE49-F238E27FC236}">
                <a16:creationId xmlns:a16="http://schemas.microsoft.com/office/drawing/2014/main" id="{BA0AE800-358E-B74D-8453-96323D1BD8E3}"/>
              </a:ext>
            </a:extLst>
          </p:cNvPr>
          <p:cNvSpPr/>
          <p:nvPr/>
        </p:nvSpPr>
        <p:spPr>
          <a:xfrm>
            <a:off x="1986585" y="5260559"/>
            <a:ext cx="161805" cy="184910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形吹き出し 34">
            <a:extLst>
              <a:ext uri="{FF2B5EF4-FFF2-40B4-BE49-F238E27FC236}">
                <a16:creationId xmlns:a16="http://schemas.microsoft.com/office/drawing/2014/main" id="{6ACDEE57-8C84-CD48-AC0C-94C207F22E7C}"/>
              </a:ext>
            </a:extLst>
          </p:cNvPr>
          <p:cNvSpPr/>
          <p:nvPr/>
        </p:nvSpPr>
        <p:spPr>
          <a:xfrm>
            <a:off x="1442085" y="4289494"/>
            <a:ext cx="161805" cy="184910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形吹き出し 35">
            <a:extLst>
              <a:ext uri="{FF2B5EF4-FFF2-40B4-BE49-F238E27FC236}">
                <a16:creationId xmlns:a16="http://schemas.microsoft.com/office/drawing/2014/main" id="{15BC5B24-9145-3B48-ADF8-0A8995564689}"/>
              </a:ext>
            </a:extLst>
          </p:cNvPr>
          <p:cNvSpPr/>
          <p:nvPr/>
        </p:nvSpPr>
        <p:spPr>
          <a:xfrm>
            <a:off x="2947112" y="5601074"/>
            <a:ext cx="161805" cy="184910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四角形吹き出し 21">
            <a:extLst>
              <a:ext uri="{FF2B5EF4-FFF2-40B4-BE49-F238E27FC236}">
                <a16:creationId xmlns:a16="http://schemas.microsoft.com/office/drawing/2014/main" id="{8F720DD3-CCAA-FE41-9774-38AA5DA3D44F}"/>
              </a:ext>
            </a:extLst>
          </p:cNvPr>
          <p:cNvSpPr/>
          <p:nvPr/>
        </p:nvSpPr>
        <p:spPr>
          <a:xfrm>
            <a:off x="3171013" y="5237309"/>
            <a:ext cx="1653164" cy="1620691"/>
          </a:xfrm>
          <a:prstGeom prst="wedgeRectCallout">
            <a:avLst>
              <a:gd name="adj1" fmla="val 91906"/>
              <a:gd name="adj2" fmla="val 2270"/>
            </a:avLst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7F50BE2-5F0C-2943-B0B4-8C34043FEA09}"/>
              </a:ext>
            </a:extLst>
          </p:cNvPr>
          <p:cNvSpPr txBox="1"/>
          <p:nvPr/>
        </p:nvSpPr>
        <p:spPr>
          <a:xfrm>
            <a:off x="3183397" y="5244246"/>
            <a:ext cx="1393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ja-JP" sz="1200" dirty="0" smtClean="0">
                <a:solidFill>
                  <a:srgbClr val="000000"/>
                </a:solidFill>
                <a:latin typeface="Arial"/>
                <a:ea typeface="ＭＳ Ｐゴシック"/>
              </a:rPr>
              <a:t>2020-10-03 </a:t>
            </a:r>
            <a:r>
              <a:rPr lang="en-US" altLang="ja-JP" sz="1200" dirty="0">
                <a:solidFill>
                  <a:srgbClr val="000000"/>
                </a:solidFill>
                <a:latin typeface="Arial"/>
                <a:ea typeface="ＭＳ Ｐゴシック"/>
              </a:rPr>
              <a:t>12:00</a:t>
            </a:r>
          </a:p>
          <a:p>
            <a:r>
              <a:rPr lang="en-US" altLang="ja-JP" sz="1200" dirty="0" err="1">
                <a:solidFill>
                  <a:srgbClr val="000000"/>
                </a:solidFill>
                <a:latin typeface="Arial"/>
                <a:ea typeface="ＭＳ Ｐゴシック"/>
              </a:rPr>
              <a:t>Muronani</a:t>
            </a:r>
            <a:r>
              <a:rPr lang="en-US" altLang="ja-JP" sz="1200" dirty="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en-US" altLang="ja-JP" sz="1200" dirty="0" err="1" smtClean="0">
                <a:solidFill>
                  <a:srgbClr val="000000"/>
                </a:solidFill>
                <a:latin typeface="Arial"/>
                <a:ea typeface="ＭＳ Ｐゴシック"/>
              </a:rPr>
              <a:t>Toshiki</a:t>
            </a:r>
            <a:endParaRPr lang="en-US" altLang="ja-JP" sz="120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lvl="0"/>
            <a:r>
              <a:rPr lang="en-US" altLang="ja-JP" sz="1200" dirty="0" smtClean="0">
                <a:solidFill>
                  <a:srgbClr val="000000"/>
                </a:solidFill>
                <a:latin typeface="Arial"/>
                <a:ea typeface="ＭＳ Ｐゴシック"/>
              </a:rPr>
              <a:t>Check </a:t>
            </a:r>
            <a:r>
              <a:rPr lang="en-US" altLang="ja-JP" sz="1200" dirty="0">
                <a:solidFill>
                  <a:srgbClr val="000000"/>
                </a:solidFill>
                <a:latin typeface="Arial"/>
                <a:ea typeface="ＭＳ Ｐゴシック"/>
              </a:rPr>
              <a:t>in </a:t>
            </a:r>
            <a:r>
              <a:rPr lang="en-US" altLang="ja-JP" sz="1200" dirty="0" smtClean="0">
                <a:solidFill>
                  <a:srgbClr val="000000"/>
                </a:solidFill>
                <a:latin typeface="Arial"/>
                <a:ea typeface="ＭＳ Ｐゴシック"/>
              </a:rPr>
              <a:t>at</a:t>
            </a:r>
            <a:endParaRPr lang="en-US" altLang="ja-JP" sz="120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lvl="0"/>
            <a:r>
              <a:rPr lang="en-US" altLang="ja-JP" sz="1200" dirty="0" smtClean="0">
                <a:solidFill>
                  <a:srgbClr val="000000"/>
                </a:solidFill>
                <a:latin typeface="Arial"/>
                <a:ea typeface="ＭＳ Ｐゴシック"/>
              </a:rPr>
              <a:t>D Sports Center</a:t>
            </a:r>
            <a:endParaRPr lang="ja-JP" altLang="en-US" sz="1200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A2A5AB5-DE25-204F-93A5-CF4B7991F3B8}"/>
              </a:ext>
            </a:extLst>
          </p:cNvPr>
          <p:cNvSpPr txBox="1"/>
          <p:nvPr/>
        </p:nvSpPr>
        <p:spPr>
          <a:xfrm>
            <a:off x="3185914" y="6060197"/>
            <a:ext cx="1393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ja-JP" sz="1200" dirty="0" smtClean="0">
                <a:solidFill>
                  <a:srgbClr val="000000"/>
                </a:solidFill>
                <a:latin typeface="Arial"/>
                <a:ea typeface="ＭＳ Ｐゴシック"/>
              </a:rPr>
              <a:t>2020-10-03 </a:t>
            </a:r>
            <a:r>
              <a:rPr lang="en-US" altLang="ja-JP" sz="1200" dirty="0">
                <a:solidFill>
                  <a:srgbClr val="000000"/>
                </a:solidFill>
                <a:latin typeface="Arial"/>
                <a:ea typeface="ＭＳ Ｐゴシック"/>
              </a:rPr>
              <a:t>12:05</a:t>
            </a:r>
          </a:p>
          <a:p>
            <a:pPr lvl="0"/>
            <a:r>
              <a:rPr lang="en-US" altLang="ja-JP" sz="1200" b="1" dirty="0" err="1">
                <a:solidFill>
                  <a:srgbClr val="000000"/>
                </a:solidFill>
                <a:latin typeface="Arial"/>
                <a:ea typeface="ＭＳ Ｐゴシック"/>
              </a:rPr>
              <a:t>Nakada</a:t>
            </a:r>
            <a:r>
              <a:rPr lang="en-US" altLang="ja-JP" sz="1200" b="1" dirty="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en-US" altLang="ja-JP" sz="1200" b="1" dirty="0" err="1" smtClean="0">
                <a:solidFill>
                  <a:srgbClr val="000000"/>
                </a:solidFill>
                <a:latin typeface="Arial"/>
                <a:ea typeface="ＭＳ Ｐゴシック"/>
              </a:rPr>
              <a:t>Hiroto</a:t>
            </a:r>
            <a:endParaRPr lang="en-US" altLang="ja-JP" sz="1200" b="1" dirty="0" smtClean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lvl="0"/>
            <a:r>
              <a:rPr lang="en-US" altLang="ja-JP" sz="1200" dirty="0" smtClean="0">
                <a:solidFill>
                  <a:srgbClr val="000000"/>
                </a:solidFill>
                <a:latin typeface="Arial"/>
                <a:ea typeface="ＭＳ Ｐゴシック"/>
              </a:rPr>
              <a:t>Check in at </a:t>
            </a:r>
            <a:endParaRPr lang="en-US" altLang="ja-JP" sz="120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lvl="0"/>
            <a:r>
              <a:rPr lang="en-US" altLang="ja-JP" sz="1200" dirty="0" smtClean="0">
                <a:solidFill>
                  <a:srgbClr val="000000"/>
                </a:solidFill>
                <a:latin typeface="Arial"/>
                <a:ea typeface="ＭＳ Ｐゴシック"/>
              </a:rPr>
              <a:t>D Sports Center</a:t>
            </a:r>
            <a:endParaRPr lang="ja-JP" altLang="en-US" sz="1200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3D699DC-EE42-2142-8704-2C93D81C7350}"/>
              </a:ext>
            </a:extLst>
          </p:cNvPr>
          <p:cNvSpPr txBox="1"/>
          <p:nvPr/>
        </p:nvSpPr>
        <p:spPr>
          <a:xfrm>
            <a:off x="1224807" y="4583148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j-lt"/>
              </a:rPr>
              <a:t>Crowded</a:t>
            </a:r>
            <a:endParaRPr kumimoji="1" lang="ja-JP" altLang="en-US" sz="900" dirty="0">
              <a:latin typeface="+mj-lt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269CB33C-B5F9-0340-9C60-AA1A868B4FD5}"/>
              </a:ext>
            </a:extLst>
          </p:cNvPr>
          <p:cNvSpPr txBox="1"/>
          <p:nvPr/>
        </p:nvSpPr>
        <p:spPr>
          <a:xfrm>
            <a:off x="3995936" y="4854422"/>
            <a:ext cx="1109261" cy="2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 smtClean="0">
                <a:solidFill>
                  <a:srgbClr val="C00000"/>
                </a:solidFill>
                <a:latin typeface="+mj-lt"/>
              </a:rPr>
              <a:t>Disaster Alert</a:t>
            </a:r>
            <a:endParaRPr kumimoji="1" lang="ja-JP" altLang="en-US" sz="1100" dirty="0">
              <a:solidFill>
                <a:srgbClr val="C00000"/>
              </a:solidFill>
              <a:latin typeface="+mj-lt"/>
            </a:endParaRPr>
          </a:p>
        </p:txBody>
      </p:sp>
      <p:grpSp>
        <p:nvGrpSpPr>
          <p:cNvPr id="12" name="グループ化 11"/>
          <p:cNvGrpSpPr/>
          <p:nvPr/>
        </p:nvGrpSpPr>
        <p:grpSpPr>
          <a:xfrm>
            <a:off x="1509896" y="5865983"/>
            <a:ext cx="849354" cy="846019"/>
            <a:chOff x="6162132" y="2790889"/>
            <a:chExt cx="849354" cy="1036519"/>
          </a:xfrm>
        </p:grpSpPr>
        <p:sp>
          <p:nvSpPr>
            <p:cNvPr id="41" name="円形吹き出し 40">
              <a:extLst>
                <a:ext uri="{FF2B5EF4-FFF2-40B4-BE49-F238E27FC236}">
                  <a16:creationId xmlns:a16="http://schemas.microsoft.com/office/drawing/2014/main" id="{07C0CB73-68EA-1640-AD89-F12C6667091C}"/>
                </a:ext>
              </a:extLst>
            </p:cNvPr>
            <p:cNvSpPr/>
            <p:nvPr/>
          </p:nvSpPr>
          <p:spPr>
            <a:xfrm>
              <a:off x="6218208" y="2790889"/>
              <a:ext cx="710730" cy="1036519"/>
            </a:xfrm>
            <a:prstGeom prst="wedgeEllipseCallout">
              <a:avLst>
                <a:gd name="adj1" fmla="val -90395"/>
                <a:gd name="adj2" fmla="val 435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2" name="図 41">
              <a:extLst>
                <a:ext uri="{FF2B5EF4-FFF2-40B4-BE49-F238E27FC236}">
                  <a16:creationId xmlns:a16="http://schemas.microsoft.com/office/drawing/2014/main" id="{3A21F624-04E6-C44D-8E94-6A5F5785C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2132" y="2887166"/>
              <a:ext cx="815557" cy="837737"/>
            </a:xfrm>
            <a:prstGeom prst="rect">
              <a:avLst/>
            </a:prstGeom>
          </p:spPr>
        </p:pic>
        <p:sp>
          <p:nvSpPr>
            <p:cNvPr id="11" name="テキスト ボックス 10"/>
            <p:cNvSpPr txBox="1"/>
            <p:nvPr/>
          </p:nvSpPr>
          <p:spPr>
            <a:xfrm>
              <a:off x="6224090" y="2904153"/>
              <a:ext cx="7873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800" dirty="0" smtClean="0">
                  <a:solidFill>
                    <a:srgbClr val="C00000"/>
                  </a:solidFill>
                  <a:latin typeface="+mj-lt"/>
                </a:rPr>
                <a:t>check</a:t>
              </a:r>
              <a:br>
                <a:rPr kumimoji="1" lang="en-US" altLang="ja-JP" sz="1800" dirty="0" smtClean="0">
                  <a:solidFill>
                    <a:srgbClr val="C00000"/>
                  </a:solidFill>
                  <a:latin typeface="+mj-lt"/>
                </a:rPr>
              </a:br>
              <a:r>
                <a:rPr kumimoji="1" lang="en-US" altLang="ja-JP" sz="1800" dirty="0" smtClean="0">
                  <a:solidFill>
                    <a:srgbClr val="C00000"/>
                  </a:solidFill>
                  <a:latin typeface="+mj-lt"/>
                </a:rPr>
                <a:t>in</a:t>
              </a:r>
              <a:endParaRPr kumimoji="1" lang="ja-JP" altLang="en-US" sz="1800" dirty="0" smtClean="0">
                <a:solidFill>
                  <a:srgbClr val="C00000"/>
                </a:solidFill>
                <a:latin typeface="+mj-lt"/>
              </a:endParaRPr>
            </a:p>
          </p:txBody>
        </p:sp>
      </p:grpSp>
      <p:sp>
        <p:nvSpPr>
          <p:cNvPr id="13" name="正方形/長方形 12"/>
          <p:cNvSpPr/>
          <p:nvPr/>
        </p:nvSpPr>
        <p:spPr>
          <a:xfrm>
            <a:off x="7462350" y="4895423"/>
            <a:ext cx="1567377" cy="16958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200" dirty="0" smtClean="0">
                <a:solidFill>
                  <a:schemeClr val="tx1"/>
                </a:solidFill>
              </a:rPr>
              <a:t>NAME:</a:t>
            </a:r>
          </a:p>
          <a:p>
            <a:r>
              <a:rPr kumimoji="1" lang="en-US" altLang="ja-JP" sz="1200" dirty="0">
                <a:solidFill>
                  <a:schemeClr val="tx1"/>
                </a:solidFill>
              </a:rPr>
              <a:t> 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     </a:t>
            </a:r>
            <a:r>
              <a:rPr kumimoji="1" lang="en-US" altLang="ja-JP" sz="1200" dirty="0" err="1" smtClean="0">
                <a:solidFill>
                  <a:schemeClr val="tx1"/>
                </a:solidFill>
              </a:rPr>
              <a:t>Hiroto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 Nakata</a:t>
            </a:r>
          </a:p>
          <a:p>
            <a:r>
              <a:rPr lang="en-US" altLang="ja-JP" sz="1200" dirty="0" smtClean="0">
                <a:solidFill>
                  <a:schemeClr val="tx1"/>
                </a:solidFill>
              </a:rPr>
              <a:t>ADDRESS:</a:t>
            </a:r>
          </a:p>
          <a:p>
            <a:r>
              <a:rPr kumimoji="1" lang="en-US" altLang="ja-JP" sz="1200" dirty="0" smtClean="0">
                <a:solidFill>
                  <a:schemeClr val="tx1"/>
                </a:solidFill>
              </a:rPr>
              <a:t>       X town 33-2</a:t>
            </a:r>
          </a:p>
          <a:p>
            <a:r>
              <a:rPr lang="en-US" altLang="ja-JP" sz="1200" dirty="0" smtClean="0">
                <a:solidFill>
                  <a:schemeClr val="tx1"/>
                </a:solidFill>
              </a:rPr>
              <a:t>EMAIL:</a:t>
            </a:r>
          </a:p>
          <a:p>
            <a:r>
              <a:rPr kumimoji="1" lang="en-US" altLang="ja-JP" sz="1200" dirty="0">
                <a:solidFill>
                  <a:schemeClr val="tx1"/>
                </a:solidFill>
              </a:rPr>
              <a:t> 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      </a:t>
            </a:r>
            <a:r>
              <a:rPr kumimoji="1" lang="en-US" altLang="ja-JP" sz="1200" dirty="0" smtClean="0">
                <a:solidFill>
                  <a:schemeClr val="tx1"/>
                </a:solidFill>
                <a:hlinkClick r:id="rId10"/>
              </a:rPr>
              <a:t>hiroto@aaa.jp</a:t>
            </a:r>
            <a:endParaRPr kumimoji="1" lang="en-US" altLang="ja-JP" sz="1200" dirty="0" smtClean="0">
              <a:solidFill>
                <a:schemeClr val="tx1"/>
              </a:solidFill>
            </a:endParaRPr>
          </a:p>
          <a:p>
            <a:r>
              <a:rPr lang="en-US" altLang="ja-JP" sz="1200" dirty="0" smtClean="0">
                <a:solidFill>
                  <a:schemeClr val="tx1"/>
                </a:solidFill>
              </a:rPr>
              <a:t>PHONE:</a:t>
            </a:r>
          </a:p>
          <a:p>
            <a:r>
              <a:rPr kumimoji="1" lang="en-US" altLang="ja-JP" sz="1200" dirty="0">
                <a:solidFill>
                  <a:schemeClr val="tx1"/>
                </a:solidFill>
              </a:rPr>
              <a:t> 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      079-9123-4567</a:t>
            </a:r>
          </a:p>
          <a:p>
            <a:r>
              <a:rPr lang="en-US" altLang="ja-JP" sz="1200" dirty="0" smtClean="0">
                <a:solidFill>
                  <a:schemeClr val="tx1"/>
                </a:solidFill>
              </a:rPr>
              <a:t># of FAMILY:       4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5 0.01644 C -0.02344 0.01667 -0.02535 0.0169 -0.02743 0.01736 C -0.0283 0.01759 -0.02986 0.01736 -0.02986 0.01852 C -0.03021 0.02546 -0.02864 0.03218 -0.0283 0.03889 L -0.02743 0.05255 C -0.0342 0.06181 -0.02674 0.05255 -0.05017 0.05694 L -0.05625 0.0581 C -0.0559 0.06389 -0.05573 0.06944 -0.05538 0.07523 C -0.05521 0.07731 -0.05469 0.07963 -0.05451 0.08194 C -0.05243 0.10278 -0.05469 0.0831 -0.05278 0.09884 C -0.05972 0.10185 -0.05312 0.09931 -0.06805 0.10116 C -0.06996 0.10139 -0.07205 0.10185 -0.07396 0.10231 C -0.07621 0.10278 -0.07847 0.10278 -0.08073 0.10347 C -0.08299 0.10394 -0.0875 0.10556 -0.0875 0.10579 C -0.08524 0.11505 -0.08871 0.1 -0.08576 0.1169 C -0.08333 0.13102 -0.08472 0.1169 -0.08333 0.1294 C -0.08194 0.14097 -0.08281 0.13819 -0.0816 0.15208 C -0.08142 0.1544 -0.08108 0.15648 -0.08073 0.1588 C -0.08108 0.16042 -0.08055 0.16296 -0.0816 0.16343 C -0.08333 0.16389 -0.08663 0.16111 -0.08663 0.16134 C -0.09236 0.16157 -0.09809 0.16157 -0.10364 0.16227 C -0.10451 0.16227 -0.10538 0.16296 -0.10625 0.16343 C -0.11371 0.1662 -0.10608 0.16296 -0.11215 0.16551 C -0.1118 0.16759 -0.11163 0.16944 -0.11128 0.1713 C -0.11094 0.17269 -0.11042 0.17431 -0.11042 0.17569 C -0.11042 0.18588 -0.10955 0.19653 -0.11128 0.20625 C -0.11163 0.20856 -0.11493 0.20718 -0.11632 0.20856 C -0.12413 0.21551 -0.11458 0.20671 -0.12066 0.21319 C -0.12135 0.21389 -0.12239 0.21458 -0.12309 0.21528 C -0.12378 0.21597 -0.12413 0.21713 -0.12483 0.21759 C -0.12639 0.21875 -0.1283 0.21921 -0.12986 0.21991 C -0.13073 0.22037 -0.1316 0.22083 -0.13246 0.22106 C -0.13385 0.2213 -0.13524 0.22176 -0.13663 0.22222 C -0.13837 0.22269 -0.14184 0.22431 -0.14184 0.22454 C -0.14601 0.23009 -0.14045 0.22338 -0.14601 0.22778 C -0.15191 0.23241 -0.14305 0.22801 -0.15017 0.23125 C -0.1493 0.23495 -0.15035 0.23449 -0.14861 0.23449 " pathEditMode="relative" rAng="0" ptsTypes="AAAAAAAAAAAAAAAAAAAAAAAAAAAAAAAAAAAAA">
                                      <p:cBhvr>
                                        <p:cTn id="81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41" y="1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15" grpId="0" animBg="1"/>
      <p:bldP spid="14" grpId="0" animBg="1"/>
      <p:bldP spid="33" grpId="0" animBg="1"/>
      <p:bldP spid="34" grpId="0" animBg="1"/>
      <p:bldP spid="35" grpId="0" animBg="1"/>
      <p:bldP spid="36" grpId="0" animBg="1"/>
      <p:bldP spid="22" grpId="0" animBg="1"/>
      <p:bldP spid="24" grpId="0"/>
      <p:bldP spid="32" grpId="1"/>
      <p:bldP spid="28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5293117-736D-2F49-84CF-248FE195D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000" dirty="0" smtClean="0"/>
              <a:t>G1: Register shelter </a:t>
            </a:r>
            <a:r>
              <a:rPr lang="en-US" altLang="ja-JP" sz="2000" dirty="0"/>
              <a:t>i</a:t>
            </a:r>
            <a:r>
              <a:rPr lang="en-US" altLang="ja-JP" sz="2000" dirty="0" smtClean="0"/>
              <a:t>nformation</a:t>
            </a:r>
          </a:p>
          <a:p>
            <a:pPr lvl="1"/>
            <a:r>
              <a:rPr lang="en-US" altLang="ja-JP" sz="1800" dirty="0" smtClean="0"/>
              <a:t>Shelter name, address, </a:t>
            </a:r>
            <a:r>
              <a:rPr lang="en-US" altLang="ja-JP" sz="1800" dirty="0" err="1" smtClean="0"/>
              <a:t>lat</a:t>
            </a:r>
            <a:r>
              <a:rPr lang="en-US" altLang="ja-JP" sz="1800" dirty="0" smtClean="0"/>
              <a:t>, </a:t>
            </a:r>
            <a:r>
              <a:rPr lang="en-US" altLang="ja-JP" sz="1800" dirty="0" err="1" smtClean="0"/>
              <a:t>lng</a:t>
            </a:r>
            <a:r>
              <a:rPr lang="en-US" altLang="ja-JP" sz="1800" dirty="0" smtClean="0"/>
              <a:t>, capacity, description</a:t>
            </a:r>
          </a:p>
          <a:p>
            <a:r>
              <a:rPr lang="en-US" altLang="ja-JP" sz="2000" dirty="0" smtClean="0"/>
              <a:t>G2: Check status</a:t>
            </a:r>
            <a:endParaRPr lang="en-US" altLang="ja-JP" sz="2000" dirty="0"/>
          </a:p>
          <a:p>
            <a:pPr lvl="1"/>
            <a:r>
              <a:rPr lang="en-US" altLang="ja-JP" sz="1800" dirty="0" smtClean="0"/>
              <a:t>System shows the current status of every shelter</a:t>
            </a:r>
          </a:p>
          <a:p>
            <a:pPr lvl="1"/>
            <a:r>
              <a:rPr lang="en-US" altLang="ja-JP" sz="1800" dirty="0" smtClean="0"/>
              <a:t>Staff checks if the status matches the real situation</a:t>
            </a:r>
            <a:endParaRPr lang="en-US" altLang="ja-JP" sz="1800" dirty="0"/>
          </a:p>
          <a:p>
            <a:r>
              <a:rPr lang="en-US" altLang="ja-JP" sz="2000" dirty="0" smtClean="0"/>
              <a:t>G3: Confirm safety of particular citizen</a:t>
            </a:r>
            <a:endParaRPr lang="en-US" altLang="ja-JP" sz="2000" dirty="0"/>
          </a:p>
          <a:p>
            <a:pPr lvl="1"/>
            <a:r>
              <a:rPr lang="en-US" altLang="ja-JP" sz="1800" dirty="0" smtClean="0"/>
              <a:t>System shows the list of evacuated citizens at every shelter</a:t>
            </a:r>
          </a:p>
          <a:p>
            <a:pPr lvl="1"/>
            <a:r>
              <a:rPr lang="en-US" altLang="ja-JP" sz="1800" dirty="0" smtClean="0"/>
              <a:t>Staff confirms the safety of any particular citizen</a:t>
            </a:r>
            <a:endParaRPr kumimoji="1" lang="ja-JP" altLang="en-US" sz="2000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4C66C84-15D2-E84B-B4B9-DD0D72DBE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29" y="464432"/>
            <a:ext cx="8122096" cy="533400"/>
          </a:xfrm>
        </p:spPr>
        <p:txBody>
          <a:bodyPr/>
          <a:lstStyle/>
          <a:p>
            <a:r>
              <a:rPr lang="en-US" altLang="ja-JP" dirty="0" smtClean="0"/>
              <a:t>Local Government’s Use Cases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AE9FC2-A9E3-A443-B9EB-A55DC9E7B0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6</a:t>
            </a:fld>
            <a:endParaRPr lang="en-US" altLang="ja-JP"/>
          </a:p>
        </p:txBody>
      </p:sp>
      <p:grpSp>
        <p:nvGrpSpPr>
          <p:cNvPr id="11" name="グループ化 10"/>
          <p:cNvGrpSpPr/>
          <p:nvPr/>
        </p:nvGrpSpPr>
        <p:grpSpPr>
          <a:xfrm>
            <a:off x="6684895" y="3775931"/>
            <a:ext cx="2352572" cy="2771361"/>
            <a:chOff x="6776938" y="3763803"/>
            <a:chExt cx="2352572" cy="2771361"/>
          </a:xfrm>
        </p:grpSpPr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26F64923-7E1B-324C-B390-DF397E7ED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2133" y="3763803"/>
              <a:ext cx="1513424" cy="1256142"/>
            </a:xfrm>
            <a:prstGeom prst="rect">
              <a:avLst/>
            </a:prstGeom>
          </p:spPr>
        </p:pic>
        <p:sp>
          <p:nvSpPr>
            <p:cNvPr id="35" name="右矢印 34">
              <a:extLst>
                <a:ext uri="{FF2B5EF4-FFF2-40B4-BE49-F238E27FC236}">
                  <a16:creationId xmlns:a16="http://schemas.microsoft.com/office/drawing/2014/main" id="{6333A1FC-6BDD-DD41-B1B7-D79C83840012}"/>
                </a:ext>
              </a:extLst>
            </p:cNvPr>
            <p:cNvSpPr/>
            <p:nvPr/>
          </p:nvSpPr>
          <p:spPr>
            <a:xfrm flipH="1">
              <a:off x="6776938" y="5231430"/>
              <a:ext cx="730763" cy="657463"/>
            </a:xfrm>
            <a:prstGeom prst="rightArrow">
              <a:avLst>
                <a:gd name="adj1" fmla="val 51569"/>
                <a:gd name="adj2" fmla="val 46839"/>
              </a:avLst>
            </a:prstGeom>
            <a:solidFill>
              <a:srgbClr val="00206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7562133" y="4960819"/>
              <a:ext cx="1567377" cy="15743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ja-JP" sz="1200" dirty="0" smtClean="0">
                  <a:solidFill>
                    <a:schemeClr val="tx1"/>
                  </a:solidFill>
                </a:rPr>
                <a:t>SHELTER NAME:</a:t>
              </a:r>
            </a:p>
            <a:p>
              <a:r>
                <a:rPr kumimoji="1" lang="en-US" altLang="ja-JP" sz="1200" dirty="0">
                  <a:solidFill>
                    <a:schemeClr val="tx1"/>
                  </a:solidFill>
                </a:rPr>
                <a:t> </a:t>
              </a:r>
              <a:r>
                <a:rPr kumimoji="1" lang="en-US" altLang="ja-JP" sz="1200" dirty="0" smtClean="0">
                  <a:solidFill>
                    <a:schemeClr val="tx1"/>
                  </a:solidFill>
                </a:rPr>
                <a:t>        A High School</a:t>
              </a:r>
            </a:p>
            <a:p>
              <a:r>
                <a:rPr lang="en-US" altLang="ja-JP" sz="1200" dirty="0" smtClean="0">
                  <a:solidFill>
                    <a:schemeClr val="tx1"/>
                  </a:solidFill>
                </a:rPr>
                <a:t>ADDRESS:</a:t>
              </a:r>
            </a:p>
            <a:p>
              <a:r>
                <a:rPr kumimoji="1" lang="en-US" altLang="ja-JP" sz="1200" dirty="0" smtClean="0">
                  <a:solidFill>
                    <a:schemeClr val="tx1"/>
                  </a:solidFill>
                </a:rPr>
                <a:t>            XX town 1-2</a:t>
              </a:r>
            </a:p>
            <a:p>
              <a:r>
                <a:rPr lang="en-US" altLang="ja-JP" sz="1200" dirty="0" err="1" smtClean="0">
                  <a:solidFill>
                    <a:schemeClr val="tx1"/>
                  </a:solidFill>
                </a:rPr>
                <a:t>Lat-Lng</a:t>
              </a:r>
              <a:r>
                <a:rPr lang="en-US" altLang="ja-JP" sz="1200" dirty="0" smtClean="0">
                  <a:solidFill>
                    <a:schemeClr val="tx1"/>
                  </a:solidFill>
                </a:rPr>
                <a:t>:</a:t>
              </a:r>
              <a:br>
                <a:rPr lang="en-US" altLang="ja-JP" sz="1200" dirty="0" smtClean="0">
                  <a:solidFill>
                    <a:schemeClr val="tx1"/>
                  </a:solidFill>
                </a:rPr>
              </a:br>
              <a:r>
                <a:rPr lang="en-US" altLang="ja-JP" sz="1200" dirty="0" smtClean="0">
                  <a:solidFill>
                    <a:schemeClr val="tx1"/>
                  </a:solidFill>
                </a:rPr>
                <a:t>   </a:t>
              </a:r>
              <a:r>
                <a:rPr lang="en-US" altLang="ja-JP" sz="1200" dirty="0" smtClean="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rPr>
                <a:t>134.6867,34.8434</a:t>
              </a:r>
              <a:br>
                <a:rPr lang="en-US" altLang="ja-JP" sz="1200" dirty="0" smtClean="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rPr>
              </a:br>
              <a:r>
                <a:rPr lang="en-US" altLang="ja-JP" sz="1200" dirty="0" smtClean="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rPr>
                <a:t>Max # of families</a:t>
              </a:r>
              <a:r>
                <a:rPr lang="en-US" altLang="ja-JP" sz="1200" dirty="0" smtClean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ja-JP" sz="1200" dirty="0" smtClean="0">
                  <a:solidFill>
                    <a:schemeClr val="tx1"/>
                  </a:solidFill>
                </a:rPr>
                <a:t>                            50</a:t>
              </a:r>
            </a:p>
            <a:p>
              <a:r>
                <a:rPr kumimoji="1" lang="en-US" altLang="ja-JP" sz="1200" dirty="0">
                  <a:solidFill>
                    <a:schemeClr val="tx1"/>
                  </a:solidFill>
                </a:rPr>
                <a:t> </a:t>
              </a:r>
              <a:r>
                <a:rPr kumimoji="1" lang="en-US" altLang="ja-JP" sz="1200" dirty="0" smtClean="0">
                  <a:solidFill>
                    <a:schemeClr val="tx1"/>
                  </a:solidFill>
                </a:rPr>
                <a:t>      </a:t>
              </a:r>
              <a:endParaRPr kumimoji="1" lang="ja-JP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9" name="図 38">
            <a:extLst>
              <a:ext uri="{FF2B5EF4-FFF2-40B4-BE49-F238E27FC236}">
                <a16:creationId xmlns:a16="http://schemas.microsoft.com/office/drawing/2014/main" id="{1F659714-15BE-2744-8109-4B5A5F602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762" y="4914363"/>
            <a:ext cx="1553925" cy="1838965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43B747D9-5BE5-C243-9649-73BF6E4DE8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03" y="3734110"/>
            <a:ext cx="1152286" cy="1226473"/>
          </a:xfrm>
          <a:prstGeom prst="rect">
            <a:avLst/>
          </a:prstGeom>
        </p:spPr>
      </p:pic>
      <p:grpSp>
        <p:nvGrpSpPr>
          <p:cNvPr id="10" name="グループ化 9"/>
          <p:cNvGrpSpPr/>
          <p:nvPr/>
        </p:nvGrpSpPr>
        <p:grpSpPr>
          <a:xfrm>
            <a:off x="343691" y="3717032"/>
            <a:ext cx="5319412" cy="2767529"/>
            <a:chOff x="343691" y="3717032"/>
            <a:chExt cx="5319412" cy="2767529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343691" y="4254044"/>
              <a:ext cx="1876565" cy="2230517"/>
              <a:chOff x="-32877" y="4333225"/>
              <a:chExt cx="1876565" cy="2230517"/>
            </a:xfrm>
          </p:grpSpPr>
          <p:pic>
            <p:nvPicPr>
              <p:cNvPr id="45" name="図 44">
                <a:extLst>
                  <a:ext uri="{FF2B5EF4-FFF2-40B4-BE49-F238E27FC236}">
                    <a16:creationId xmlns:a16="http://schemas.microsoft.com/office/drawing/2014/main" id="{33B05625-C432-234A-86DD-A9E63A535F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363" y="4830952"/>
                <a:ext cx="1726325" cy="1732790"/>
              </a:xfrm>
              <a:prstGeom prst="rect">
                <a:avLst/>
              </a:prstGeom>
            </p:spPr>
          </p:pic>
          <p:sp>
            <p:nvSpPr>
              <p:cNvPr id="52" name="円形吹き出し 51">
                <a:extLst>
                  <a:ext uri="{FF2B5EF4-FFF2-40B4-BE49-F238E27FC236}">
                    <a16:creationId xmlns:a16="http://schemas.microsoft.com/office/drawing/2014/main" id="{20CFFE33-DBFC-6343-A080-817572C18030}"/>
                  </a:ext>
                </a:extLst>
              </p:cNvPr>
              <p:cNvSpPr/>
              <p:nvPr/>
            </p:nvSpPr>
            <p:spPr>
              <a:xfrm>
                <a:off x="457884" y="5930689"/>
                <a:ext cx="204635" cy="147785"/>
              </a:xfrm>
              <a:prstGeom prst="wedgeEllipseCallout">
                <a:avLst>
                  <a:gd name="adj1" fmla="val 2539"/>
                  <a:gd name="adj2" fmla="val 106260"/>
                </a:avLst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円形吹き出し 52">
                <a:extLst>
                  <a:ext uri="{FF2B5EF4-FFF2-40B4-BE49-F238E27FC236}">
                    <a16:creationId xmlns:a16="http://schemas.microsoft.com/office/drawing/2014/main" id="{14BDF753-0824-7943-8519-9992CB057B0B}"/>
                  </a:ext>
                </a:extLst>
              </p:cNvPr>
              <p:cNvSpPr/>
              <p:nvPr/>
            </p:nvSpPr>
            <p:spPr>
              <a:xfrm>
                <a:off x="893056" y="5315511"/>
                <a:ext cx="204635" cy="147785"/>
              </a:xfrm>
              <a:prstGeom prst="wedgeEllipseCallout">
                <a:avLst>
                  <a:gd name="adj1" fmla="val 2539"/>
                  <a:gd name="adj2" fmla="val 10626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円形吹き出し 53">
                <a:extLst>
                  <a:ext uri="{FF2B5EF4-FFF2-40B4-BE49-F238E27FC236}">
                    <a16:creationId xmlns:a16="http://schemas.microsoft.com/office/drawing/2014/main" id="{E8F73617-D25E-9C43-B45A-F0C01B704ECB}"/>
                  </a:ext>
                </a:extLst>
              </p:cNvPr>
              <p:cNvSpPr/>
              <p:nvPr/>
            </p:nvSpPr>
            <p:spPr>
              <a:xfrm>
                <a:off x="175230" y="5000816"/>
                <a:ext cx="204635" cy="147785"/>
              </a:xfrm>
              <a:prstGeom prst="wedgeEllipseCallout">
                <a:avLst>
                  <a:gd name="adj1" fmla="val 2539"/>
                  <a:gd name="adj2" fmla="val 10626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円形吹き出し 54">
                <a:extLst>
                  <a:ext uri="{FF2B5EF4-FFF2-40B4-BE49-F238E27FC236}">
                    <a16:creationId xmlns:a16="http://schemas.microsoft.com/office/drawing/2014/main" id="{8D765C1E-B21F-464F-A40C-F5253D6E1DE7}"/>
                  </a:ext>
                </a:extLst>
              </p:cNvPr>
              <p:cNvSpPr/>
              <p:nvPr/>
            </p:nvSpPr>
            <p:spPr>
              <a:xfrm>
                <a:off x="1305350" y="5561065"/>
                <a:ext cx="204635" cy="147785"/>
              </a:xfrm>
              <a:prstGeom prst="wedgeEllipseCallout">
                <a:avLst>
                  <a:gd name="adj1" fmla="val 2539"/>
                  <a:gd name="adj2" fmla="val 10626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BD55605B-531D-7E4A-8450-C513EFAC016B}"/>
                  </a:ext>
                </a:extLst>
              </p:cNvPr>
              <p:cNvSpPr txBox="1"/>
              <p:nvPr/>
            </p:nvSpPr>
            <p:spPr>
              <a:xfrm>
                <a:off x="-32877" y="5245892"/>
                <a:ext cx="8174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900" dirty="0">
                    <a:latin typeface="+mj-lt"/>
                  </a:rPr>
                  <a:t>Crowded</a:t>
                </a:r>
                <a:endParaRPr kumimoji="1" lang="ja-JP" altLang="en-US" sz="900" dirty="0">
                  <a:latin typeface="+mj-lt"/>
                </a:endParaRPr>
              </a:p>
            </p:txBody>
          </p:sp>
          <p:pic>
            <p:nvPicPr>
              <p:cNvPr id="72" name="図 71">
                <a:extLst>
                  <a:ext uri="{FF2B5EF4-FFF2-40B4-BE49-F238E27FC236}">
                    <a16:creationId xmlns:a16="http://schemas.microsoft.com/office/drawing/2014/main" id="{F7C998EE-6D72-4E41-826A-99F91A3B9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81" y="4333225"/>
                <a:ext cx="657957" cy="627594"/>
              </a:xfrm>
              <a:prstGeom prst="rect">
                <a:avLst/>
              </a:prstGeom>
            </p:spPr>
          </p:pic>
        </p:grpSp>
        <p:grpSp>
          <p:nvGrpSpPr>
            <p:cNvPr id="7" name="グループ化 6"/>
            <p:cNvGrpSpPr/>
            <p:nvPr/>
          </p:nvGrpSpPr>
          <p:grpSpPr>
            <a:xfrm>
              <a:off x="3370452" y="3717032"/>
              <a:ext cx="2292651" cy="1520276"/>
              <a:chOff x="3370452" y="3717032"/>
              <a:chExt cx="2292651" cy="1520276"/>
            </a:xfrm>
          </p:grpSpPr>
          <p:sp>
            <p:nvSpPr>
              <p:cNvPr id="41" name="星 7 40">
                <a:extLst>
                  <a:ext uri="{FF2B5EF4-FFF2-40B4-BE49-F238E27FC236}">
                    <a16:creationId xmlns:a16="http://schemas.microsoft.com/office/drawing/2014/main" id="{FDA2A291-9856-784D-B07A-9807371D5AE9}"/>
                  </a:ext>
                </a:extLst>
              </p:cNvPr>
              <p:cNvSpPr/>
              <p:nvPr/>
            </p:nvSpPr>
            <p:spPr>
              <a:xfrm>
                <a:off x="3370452" y="3717032"/>
                <a:ext cx="2292651" cy="1520276"/>
              </a:xfrm>
              <a:prstGeom prst="star7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2" name="図 41">
                <a:extLst>
                  <a:ext uri="{FF2B5EF4-FFF2-40B4-BE49-F238E27FC236}">
                    <a16:creationId xmlns:a16="http://schemas.microsoft.com/office/drawing/2014/main" id="{E02605AF-22E6-C94D-8F75-3C2EE677B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18259" y="3900296"/>
                <a:ext cx="1272168" cy="954126"/>
              </a:xfrm>
              <a:prstGeom prst="rect">
                <a:avLst/>
              </a:prstGeom>
            </p:spPr>
          </p:pic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269CB33C-B5F9-0340-9C60-AA1A868B4FD5}"/>
                  </a:ext>
                </a:extLst>
              </p:cNvPr>
              <p:cNvSpPr txBox="1"/>
              <p:nvPr/>
            </p:nvSpPr>
            <p:spPr>
              <a:xfrm>
                <a:off x="3995936" y="4854422"/>
                <a:ext cx="1109261" cy="270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1100" dirty="0" smtClean="0">
                    <a:solidFill>
                      <a:srgbClr val="C00000"/>
                    </a:solidFill>
                    <a:latin typeface="+mj-lt"/>
                  </a:rPr>
                  <a:t>Disaster Alert</a:t>
                </a:r>
                <a:endParaRPr kumimoji="1" lang="ja-JP" altLang="en-US" sz="1100" dirty="0">
                  <a:solidFill>
                    <a:srgbClr val="C00000"/>
                  </a:solidFill>
                  <a:latin typeface="+mj-lt"/>
                </a:endParaRPr>
              </a:p>
            </p:txBody>
          </p:sp>
        </p:grpSp>
      </p:grpSp>
      <p:graphicFrame>
        <p:nvGraphicFramePr>
          <p:cNvPr id="47" name="表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398808"/>
              </p:ext>
            </p:extLst>
          </p:nvPr>
        </p:nvGraphicFramePr>
        <p:xfrm>
          <a:off x="1921861" y="4467328"/>
          <a:ext cx="369668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172">
                  <a:extLst>
                    <a:ext uri="{9D8B030D-6E8A-4147-A177-3AD203B41FA5}">
                      <a16:colId xmlns:a16="http://schemas.microsoft.com/office/drawing/2014/main" val="2414307052"/>
                    </a:ext>
                  </a:extLst>
                </a:gridCol>
                <a:gridCol w="924172">
                  <a:extLst>
                    <a:ext uri="{9D8B030D-6E8A-4147-A177-3AD203B41FA5}">
                      <a16:colId xmlns:a16="http://schemas.microsoft.com/office/drawing/2014/main" val="2904814792"/>
                    </a:ext>
                  </a:extLst>
                </a:gridCol>
                <a:gridCol w="924172">
                  <a:extLst>
                    <a:ext uri="{9D8B030D-6E8A-4147-A177-3AD203B41FA5}">
                      <a16:colId xmlns:a16="http://schemas.microsoft.com/office/drawing/2014/main" val="4259491208"/>
                    </a:ext>
                  </a:extLst>
                </a:gridCol>
                <a:gridCol w="924172">
                  <a:extLst>
                    <a:ext uri="{9D8B030D-6E8A-4147-A177-3AD203B41FA5}">
                      <a16:colId xmlns:a16="http://schemas.microsoft.com/office/drawing/2014/main" val="441869269"/>
                    </a:ext>
                  </a:extLst>
                </a:gridCol>
              </a:tblGrid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</a:rPr>
                        <a:t>Shelter name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E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</a:rPr>
                        <a:t>Address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E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</a:rPr>
                        <a:t>Max # of families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E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</a:rPr>
                        <a:t>Current status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E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118326"/>
                  </a:ext>
                </a:extLst>
              </a:tr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A</a:t>
                      </a:r>
                      <a:r>
                        <a:rPr kumimoji="1" lang="en-US" altLang="ja-JP" sz="1200" baseline="0" dirty="0" smtClean="0"/>
                        <a:t> high school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XX town</a:t>
                      </a:r>
                      <a:r>
                        <a:rPr kumimoji="1" lang="en-US" altLang="ja-JP" sz="1200" baseline="0" dirty="0" smtClean="0"/>
                        <a:t> 1-2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/>
                        <a:t>50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>
                          <a:solidFill>
                            <a:srgbClr val="FF0000"/>
                          </a:solidFill>
                        </a:rPr>
                        <a:t>48</a:t>
                      </a:r>
                      <a:endParaRPr kumimoji="1" lang="ja-JP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274298"/>
                  </a:ext>
                </a:extLst>
              </a:tr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B element.</a:t>
                      </a:r>
                      <a:r>
                        <a:rPr kumimoji="1" lang="en-US" altLang="ja-JP" sz="1200" baseline="0" dirty="0" smtClean="0"/>
                        <a:t> school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YY town 4-5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/>
                        <a:t>30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>
                          <a:solidFill>
                            <a:srgbClr val="FE8100"/>
                          </a:solidFill>
                        </a:rPr>
                        <a:t>20</a:t>
                      </a:r>
                      <a:endParaRPr kumimoji="1" lang="ja-JP" altLang="en-US" sz="1800" dirty="0">
                        <a:solidFill>
                          <a:srgbClr val="FE81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768924"/>
                  </a:ext>
                </a:extLst>
              </a:tr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C comm.</a:t>
                      </a:r>
                      <a:r>
                        <a:rPr kumimoji="1" lang="en-US" altLang="ja-JP" sz="1200" baseline="0" dirty="0" smtClean="0"/>
                        <a:t> center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YY</a:t>
                      </a:r>
                      <a:r>
                        <a:rPr kumimoji="1" lang="en-US" altLang="ja-JP" sz="1200" baseline="0" dirty="0" smtClean="0"/>
                        <a:t> town 11-4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/>
                        <a:t>10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>
                          <a:solidFill>
                            <a:srgbClr val="FE8100"/>
                          </a:solidFill>
                        </a:rPr>
                        <a:t>6</a:t>
                      </a:r>
                      <a:endParaRPr kumimoji="1" lang="ja-JP" altLang="en-US" sz="1800" dirty="0">
                        <a:solidFill>
                          <a:srgbClr val="FE81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227298"/>
                  </a:ext>
                </a:extLst>
              </a:tr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D sports center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WW town 8-9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/>
                        <a:t>125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 smtClean="0">
                          <a:solidFill>
                            <a:srgbClr val="008000"/>
                          </a:solidFill>
                        </a:rPr>
                        <a:t>22</a:t>
                      </a:r>
                      <a:endParaRPr kumimoji="1" lang="ja-JP" altLang="en-US" sz="1800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487853"/>
                  </a:ext>
                </a:extLst>
              </a:tr>
            </a:tbl>
          </a:graphicData>
        </a:graphic>
      </p:graphicFrame>
      <p:sp>
        <p:nvSpPr>
          <p:cNvPr id="73" name="四角形吹き出し 72">
            <a:extLst>
              <a:ext uri="{FF2B5EF4-FFF2-40B4-BE49-F238E27FC236}">
                <a16:creationId xmlns:a16="http://schemas.microsoft.com/office/drawing/2014/main" id="{CE7BF063-7ECA-244A-8AB6-E9488E0FA8EF}"/>
              </a:ext>
            </a:extLst>
          </p:cNvPr>
          <p:cNvSpPr/>
          <p:nvPr/>
        </p:nvSpPr>
        <p:spPr>
          <a:xfrm>
            <a:off x="2576908" y="5023939"/>
            <a:ext cx="1955282" cy="1661966"/>
          </a:xfrm>
          <a:prstGeom prst="wedgeRectCallout">
            <a:avLst>
              <a:gd name="adj1" fmla="val 87946"/>
              <a:gd name="adj2" fmla="val 44608"/>
            </a:avLst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r>
              <a:rPr lang="en-US" altLang="ja-JP" sz="1400" dirty="0" smtClean="0">
                <a:solidFill>
                  <a:schemeClr val="tx1"/>
                </a:solidFill>
              </a:rPr>
              <a:t>List of Citizens</a:t>
            </a:r>
            <a:br>
              <a:rPr lang="en-US" altLang="ja-JP" sz="1400" dirty="0" smtClean="0">
                <a:solidFill>
                  <a:schemeClr val="tx1"/>
                </a:solidFill>
              </a:rPr>
            </a:br>
            <a:r>
              <a:rPr lang="en-US" altLang="ja-JP" sz="1400" b="1" dirty="0" smtClean="0">
                <a:solidFill>
                  <a:schemeClr val="tx1"/>
                </a:solidFill>
              </a:rPr>
              <a:t>D </a:t>
            </a:r>
            <a:r>
              <a:rPr lang="en-US" altLang="ja-JP" sz="1400" b="1" dirty="0">
                <a:solidFill>
                  <a:schemeClr val="tx1"/>
                </a:solidFill>
              </a:rPr>
              <a:t>sports Center </a:t>
            </a:r>
            <a:endParaRPr lang="en-US" altLang="ja-JP" sz="1400" b="1" dirty="0" smtClean="0">
              <a:solidFill>
                <a:schemeClr val="tx1"/>
              </a:solidFill>
            </a:endParaRPr>
          </a:p>
          <a:p>
            <a:r>
              <a:rPr lang="en-US" altLang="ja-JP" sz="1400" dirty="0" smtClean="0">
                <a:solidFill>
                  <a:schemeClr val="tx1"/>
                </a:solidFill>
              </a:rPr>
              <a:t>-----------------------------</a:t>
            </a:r>
            <a:endParaRPr lang="en-US" altLang="ja-JP" sz="1400" dirty="0">
              <a:solidFill>
                <a:schemeClr val="tx1"/>
              </a:solidFill>
            </a:endParaRPr>
          </a:p>
          <a:p>
            <a:r>
              <a:rPr lang="en-US" altLang="ja-JP" sz="1200" dirty="0" smtClean="0">
                <a:solidFill>
                  <a:schemeClr val="tx1"/>
                </a:solidFill>
              </a:rPr>
              <a:t>NAME     CHECK-IN   #</a:t>
            </a:r>
          </a:p>
          <a:p>
            <a:r>
              <a:rPr lang="en-US" altLang="ja-JP" sz="1200" dirty="0" smtClean="0">
                <a:solidFill>
                  <a:schemeClr val="tx1"/>
                </a:solidFill>
              </a:rPr>
              <a:t>---------------------------------</a:t>
            </a:r>
          </a:p>
          <a:p>
            <a:r>
              <a:rPr lang="en-US" altLang="ja-JP" sz="1200" dirty="0" err="1" smtClean="0">
                <a:solidFill>
                  <a:schemeClr val="tx1"/>
                </a:solidFill>
              </a:rPr>
              <a:t>Nakada</a:t>
            </a:r>
            <a:r>
              <a:rPr lang="en-US" altLang="ja-JP" sz="1200" dirty="0" smtClean="0">
                <a:solidFill>
                  <a:schemeClr val="tx1"/>
                </a:solidFill>
              </a:rPr>
              <a:t> H.</a:t>
            </a:r>
            <a:r>
              <a:rPr lang="ja-JP" altLang="en-US" sz="1200" dirty="0" smtClean="0">
                <a:solidFill>
                  <a:schemeClr val="tx1"/>
                </a:solidFill>
              </a:rPr>
              <a:t>　 </a:t>
            </a:r>
            <a:r>
              <a:rPr lang="en-US" altLang="ja-JP" sz="1200" dirty="0" smtClean="0">
                <a:solidFill>
                  <a:schemeClr val="tx1"/>
                </a:solidFill>
              </a:rPr>
              <a:t>12:00      5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en-US" altLang="ja-JP" sz="1200" dirty="0" err="1" smtClean="0">
                <a:solidFill>
                  <a:schemeClr val="tx1"/>
                </a:solidFill>
              </a:rPr>
              <a:t>Murotani</a:t>
            </a:r>
            <a:r>
              <a:rPr lang="en-US" altLang="ja-JP" sz="1200" dirty="0" smtClean="0">
                <a:solidFill>
                  <a:schemeClr val="tx1"/>
                </a:solidFill>
              </a:rPr>
              <a:t> T.   12:05      4 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ja-JP" altLang="en-US" sz="1200" dirty="0" smtClean="0">
                <a:solidFill>
                  <a:schemeClr val="tx1"/>
                </a:solidFill>
              </a:rPr>
              <a:t>：</a:t>
            </a:r>
            <a:endParaRPr lang="ja-JP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20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System Architecture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1000" y="1066800"/>
            <a:ext cx="8382000" cy="1282080"/>
          </a:xfrm>
        </p:spPr>
        <p:txBody>
          <a:bodyPr/>
          <a:lstStyle/>
          <a:p>
            <a:r>
              <a:rPr kumimoji="1" lang="en-US" altLang="ja-JP" dirty="0" smtClean="0"/>
              <a:t>Implement as Web Application</a:t>
            </a:r>
          </a:p>
          <a:p>
            <a:pPr lvl="1"/>
            <a:r>
              <a:rPr lang="en-US" altLang="ja-JP" dirty="0" smtClean="0"/>
              <a:t>Server Side</a:t>
            </a:r>
            <a:r>
              <a:rPr lang="en-US" altLang="ja-JP" smtClean="0"/>
              <a:t>: Logic</a:t>
            </a:r>
            <a:r>
              <a:rPr lang="en-US" altLang="ja-JP" dirty="0" smtClean="0"/>
              <a:t>, API, Database</a:t>
            </a:r>
          </a:p>
          <a:p>
            <a:pPr lvl="1"/>
            <a:r>
              <a:rPr kumimoji="1" lang="en-US" altLang="ja-JP" dirty="0" smtClean="0"/>
              <a:t>Client Side: Browser App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7</a:t>
            </a:fld>
            <a:endParaRPr lang="en-US" altLang="ja-JP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5E3FBDD-CA5A-8344-BEBE-E756F6E6F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1133" y="2714031"/>
            <a:ext cx="912284" cy="912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CE5E787-7B47-7F40-A10F-97652D25A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26" y="5402755"/>
            <a:ext cx="771541" cy="88176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B5C9458-3CF1-1E44-B771-11DB70E56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19" y="2344149"/>
            <a:ext cx="927100" cy="127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CDFA1F9-2423-E64B-A6E8-664E300D8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770" y="3717247"/>
            <a:ext cx="927100" cy="127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EF1920E-D11C-8340-9CF3-00C77BDD9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830" y="4088970"/>
            <a:ext cx="692128" cy="692128"/>
          </a:xfrm>
          <a:prstGeom prst="rect">
            <a:avLst/>
          </a:prstGeom>
        </p:spPr>
      </p:pic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1C851DC5-1408-7740-A5B3-E638D822F1FB}"/>
              </a:ext>
            </a:extLst>
          </p:cNvPr>
          <p:cNvSpPr/>
          <p:nvPr/>
        </p:nvSpPr>
        <p:spPr>
          <a:xfrm>
            <a:off x="1549242" y="3018324"/>
            <a:ext cx="1152128" cy="445120"/>
          </a:xfrm>
          <a:prstGeom prst="roundRect">
            <a:avLst/>
          </a:prstGeom>
          <a:solidFill>
            <a:srgbClr val="F45F00"/>
          </a:solidFill>
          <a:ln>
            <a:solidFill>
              <a:srgbClr val="FE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HTML</a:t>
            </a:r>
            <a:endParaRPr kumimoji="1" lang="ja-JP" altLang="en-US" dirty="0"/>
          </a:p>
        </p:txBody>
      </p:sp>
      <p:sp>
        <p:nvSpPr>
          <p:cNvPr id="11" name="フローチャート: 代替処理 10">
            <a:extLst>
              <a:ext uri="{FF2B5EF4-FFF2-40B4-BE49-F238E27FC236}">
                <a16:creationId xmlns:a16="http://schemas.microsoft.com/office/drawing/2014/main" id="{8F05444B-068E-9747-A18B-476EDB8A4E94}"/>
              </a:ext>
            </a:extLst>
          </p:cNvPr>
          <p:cNvSpPr/>
          <p:nvPr/>
        </p:nvSpPr>
        <p:spPr>
          <a:xfrm>
            <a:off x="1536187" y="2622023"/>
            <a:ext cx="626752" cy="400744"/>
          </a:xfrm>
          <a:prstGeom prst="flowChartAlternateProces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JS</a:t>
            </a:r>
            <a:endParaRPr kumimoji="1" lang="ja-JP" altLang="en-US"/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E47EF982-F8AD-6141-9BB0-FF76613224D8}"/>
              </a:ext>
            </a:extLst>
          </p:cNvPr>
          <p:cNvSpPr/>
          <p:nvPr/>
        </p:nvSpPr>
        <p:spPr>
          <a:xfrm>
            <a:off x="1551441" y="4422543"/>
            <a:ext cx="1152128" cy="445120"/>
          </a:xfrm>
          <a:prstGeom prst="roundRect">
            <a:avLst/>
          </a:prstGeom>
          <a:solidFill>
            <a:srgbClr val="F45F00"/>
          </a:solidFill>
          <a:ln>
            <a:solidFill>
              <a:srgbClr val="FE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HTML</a:t>
            </a:r>
            <a:endParaRPr kumimoji="1" lang="ja-JP" altLang="en-US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58021EC4-6386-8C46-98B8-E1CE0526008A}"/>
              </a:ext>
            </a:extLst>
          </p:cNvPr>
          <p:cNvSpPr/>
          <p:nvPr/>
        </p:nvSpPr>
        <p:spPr>
          <a:xfrm>
            <a:off x="1604654" y="5685879"/>
            <a:ext cx="1152128" cy="445120"/>
          </a:xfrm>
          <a:prstGeom prst="roundRect">
            <a:avLst/>
          </a:prstGeom>
          <a:solidFill>
            <a:srgbClr val="F45F00"/>
          </a:solidFill>
          <a:ln>
            <a:solidFill>
              <a:srgbClr val="FE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HTML</a:t>
            </a:r>
            <a:endParaRPr kumimoji="1" lang="ja-JP" altLang="en-US"/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AEFB20F6-9D28-8F41-94E8-19AFC84C5B2D}"/>
              </a:ext>
            </a:extLst>
          </p:cNvPr>
          <p:cNvSpPr/>
          <p:nvPr/>
        </p:nvSpPr>
        <p:spPr>
          <a:xfrm rot="16200000">
            <a:off x="2521352" y="4320072"/>
            <a:ext cx="2333272" cy="41359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Citizen API</a:t>
            </a:r>
            <a:endParaRPr kumimoji="1" lang="ja-JP" altLang="en-US" dirty="0"/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81CAFAF4-DD6D-8C42-BA2D-52012F9B1C6F}"/>
              </a:ext>
            </a:extLst>
          </p:cNvPr>
          <p:cNvSpPr/>
          <p:nvPr/>
        </p:nvSpPr>
        <p:spPr>
          <a:xfrm rot="5400000">
            <a:off x="4744348" y="4351497"/>
            <a:ext cx="2333273" cy="41359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200" dirty="0" smtClean="0"/>
              <a:t>Government API</a:t>
            </a:r>
            <a:endParaRPr kumimoji="1" lang="ja-JP" altLang="en-US" sz="2200" dirty="0"/>
          </a:p>
        </p:txBody>
      </p:sp>
      <p:sp>
        <p:nvSpPr>
          <p:cNvPr id="16" name="フローチャート: 代替処理 15">
            <a:extLst>
              <a:ext uri="{FF2B5EF4-FFF2-40B4-BE49-F238E27FC236}">
                <a16:creationId xmlns:a16="http://schemas.microsoft.com/office/drawing/2014/main" id="{610F43CF-D536-914C-A6B4-B1F305766CA4}"/>
              </a:ext>
            </a:extLst>
          </p:cNvPr>
          <p:cNvSpPr/>
          <p:nvPr/>
        </p:nvSpPr>
        <p:spPr>
          <a:xfrm>
            <a:off x="3918215" y="3437361"/>
            <a:ext cx="1773918" cy="1117394"/>
          </a:xfrm>
          <a:prstGeom prst="flowChartAlternateProces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smtClean="0">
                <a:solidFill>
                  <a:schemeClr val="tx1"/>
                </a:solidFill>
              </a:rPr>
              <a:t>Shelter </a:t>
            </a:r>
            <a:r>
              <a:rPr kumimoji="1" lang="en-US" altLang="ja-JP" sz="2000" dirty="0" err="1" smtClean="0">
                <a:solidFill>
                  <a:schemeClr val="tx1"/>
                </a:solidFill>
              </a:rPr>
              <a:t>Navi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Logic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19BB6D7-CBA7-6548-9E20-4A62A6168E66}"/>
              </a:ext>
            </a:extLst>
          </p:cNvPr>
          <p:cNvCxnSpPr>
            <a:cxnSpLocks/>
          </p:cNvCxnSpPr>
          <p:nvPr/>
        </p:nvCxnSpPr>
        <p:spPr>
          <a:xfrm>
            <a:off x="2890503" y="3191283"/>
            <a:ext cx="523899" cy="400744"/>
          </a:xfrm>
          <a:prstGeom prst="straightConnector1">
            <a:avLst/>
          </a:prstGeom>
          <a:ln w="698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E73E157F-D2A3-D347-99FE-E06B871FBB16}"/>
              </a:ext>
            </a:extLst>
          </p:cNvPr>
          <p:cNvCxnSpPr>
            <a:cxnSpLocks/>
          </p:cNvCxnSpPr>
          <p:nvPr/>
        </p:nvCxnSpPr>
        <p:spPr>
          <a:xfrm>
            <a:off x="2890503" y="4645103"/>
            <a:ext cx="570969" cy="0"/>
          </a:xfrm>
          <a:prstGeom prst="straightConnector1">
            <a:avLst/>
          </a:prstGeom>
          <a:ln w="698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F430F082-2691-BE40-9900-E0D084F6A31A}"/>
              </a:ext>
            </a:extLst>
          </p:cNvPr>
          <p:cNvCxnSpPr>
            <a:cxnSpLocks/>
          </p:cNvCxnSpPr>
          <p:nvPr/>
        </p:nvCxnSpPr>
        <p:spPr>
          <a:xfrm flipV="1">
            <a:off x="2892362" y="5457574"/>
            <a:ext cx="465599" cy="490467"/>
          </a:xfrm>
          <a:prstGeom prst="straightConnector1">
            <a:avLst/>
          </a:prstGeom>
          <a:ln w="698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図 19">
            <a:extLst>
              <a:ext uri="{FF2B5EF4-FFF2-40B4-BE49-F238E27FC236}">
                <a16:creationId xmlns:a16="http://schemas.microsoft.com/office/drawing/2014/main" id="{26F64923-7E1B-324C-B390-DF397E7EDD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6424" y="4017032"/>
            <a:ext cx="1513424" cy="1256142"/>
          </a:xfrm>
          <a:prstGeom prst="rect">
            <a:avLst/>
          </a:prstGeom>
        </p:spPr>
      </p:pic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2E1D1B3-9B63-E844-B78B-3D0DCCD1967E}"/>
              </a:ext>
            </a:extLst>
          </p:cNvPr>
          <p:cNvCxnSpPr>
            <a:cxnSpLocks/>
          </p:cNvCxnSpPr>
          <p:nvPr/>
        </p:nvCxnSpPr>
        <p:spPr>
          <a:xfrm flipH="1">
            <a:off x="6372199" y="4422543"/>
            <a:ext cx="866801" cy="0"/>
          </a:xfrm>
          <a:prstGeom prst="straightConnector1">
            <a:avLst/>
          </a:prstGeom>
          <a:ln w="698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6943F637-7067-FB40-85CC-45ECA703EE73}"/>
              </a:ext>
            </a:extLst>
          </p:cNvPr>
          <p:cNvCxnSpPr>
            <a:cxnSpLocks/>
          </p:cNvCxnSpPr>
          <p:nvPr/>
        </p:nvCxnSpPr>
        <p:spPr>
          <a:xfrm>
            <a:off x="6372199" y="4867663"/>
            <a:ext cx="787041" cy="0"/>
          </a:xfrm>
          <a:prstGeom prst="straightConnector1">
            <a:avLst/>
          </a:prstGeom>
          <a:ln w="698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雲 22">
            <a:extLst>
              <a:ext uri="{FF2B5EF4-FFF2-40B4-BE49-F238E27FC236}">
                <a16:creationId xmlns:a16="http://schemas.microsoft.com/office/drawing/2014/main" id="{20F0E73C-3F5A-A847-80BA-E50B22FBBBA9}"/>
              </a:ext>
            </a:extLst>
          </p:cNvPr>
          <p:cNvSpPr/>
          <p:nvPr/>
        </p:nvSpPr>
        <p:spPr>
          <a:xfrm>
            <a:off x="3405670" y="5939118"/>
            <a:ext cx="3024034" cy="900398"/>
          </a:xfrm>
          <a:prstGeom prst="clou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   Google    </a:t>
            </a:r>
          </a:p>
          <a:p>
            <a:pPr algn="ctr"/>
            <a:r>
              <a:rPr lang="en-US" altLang="ja-JP" dirty="0"/>
              <a:t>   </a:t>
            </a:r>
            <a:r>
              <a:rPr kumimoji="1" lang="en-US" altLang="ja-JP" dirty="0"/>
              <a:t>Maps</a:t>
            </a:r>
            <a:endParaRPr kumimoji="1" lang="ja-JP" altLang="en-US" dirty="0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C3686F5C-9AB2-DA40-A0D2-7F8F187A0A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797" y="5428709"/>
            <a:ext cx="744559" cy="787892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CD6B3275-0201-624C-BD17-4C34434A3F8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197" y="2297866"/>
            <a:ext cx="1085967" cy="107846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D12ACE35-7C6C-1A40-B5ED-670B5EE0B81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l="34106" t="5242" r="33201" b="22805"/>
          <a:stretch/>
        </p:blipFill>
        <p:spPr>
          <a:xfrm>
            <a:off x="3694992" y="5862021"/>
            <a:ext cx="728038" cy="902028"/>
          </a:xfrm>
          <a:prstGeom prst="rect">
            <a:avLst/>
          </a:prstGeom>
          <a:ln>
            <a:noFill/>
          </a:ln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69D472A-8983-0E45-92B4-D0B6A9DC2CBA}"/>
              </a:ext>
            </a:extLst>
          </p:cNvPr>
          <p:cNvSpPr txBox="1"/>
          <p:nvPr/>
        </p:nvSpPr>
        <p:spPr>
          <a:xfrm>
            <a:off x="7303273" y="5328796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+mj-lt"/>
              </a:rPr>
              <a:t>Government</a:t>
            </a:r>
          </a:p>
        </p:txBody>
      </p:sp>
      <p:sp>
        <p:nvSpPr>
          <p:cNvPr id="28" name="フローチャート: 代替処理 27">
            <a:extLst>
              <a:ext uri="{FF2B5EF4-FFF2-40B4-BE49-F238E27FC236}">
                <a16:creationId xmlns:a16="http://schemas.microsoft.com/office/drawing/2014/main" id="{36309512-16A2-B242-A277-E72E79BB6E26}"/>
              </a:ext>
            </a:extLst>
          </p:cNvPr>
          <p:cNvSpPr/>
          <p:nvPr/>
        </p:nvSpPr>
        <p:spPr>
          <a:xfrm>
            <a:off x="1535857" y="4017032"/>
            <a:ext cx="641926" cy="441229"/>
          </a:xfrm>
          <a:prstGeom prst="flowChartAlternateProces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JS</a:t>
            </a:r>
            <a:endParaRPr kumimoji="1" lang="ja-JP" altLang="en-US"/>
          </a:p>
        </p:txBody>
      </p:sp>
      <p:sp>
        <p:nvSpPr>
          <p:cNvPr id="29" name="フローチャート: 代替処理 28">
            <a:extLst>
              <a:ext uri="{FF2B5EF4-FFF2-40B4-BE49-F238E27FC236}">
                <a16:creationId xmlns:a16="http://schemas.microsoft.com/office/drawing/2014/main" id="{41338C6E-0CFD-2741-A1FD-8A26EDDF3AC0}"/>
              </a:ext>
            </a:extLst>
          </p:cNvPr>
          <p:cNvSpPr/>
          <p:nvPr/>
        </p:nvSpPr>
        <p:spPr>
          <a:xfrm>
            <a:off x="1598732" y="5261578"/>
            <a:ext cx="641926" cy="441229"/>
          </a:xfrm>
          <a:prstGeom prst="flowChartAlternateProces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JS</a:t>
            </a:r>
            <a:endParaRPr kumimoji="1" lang="ja-JP" altLang="en-US"/>
          </a:p>
        </p:txBody>
      </p:sp>
      <p:sp>
        <p:nvSpPr>
          <p:cNvPr id="30" name="円柱 29">
            <a:extLst>
              <a:ext uri="{FF2B5EF4-FFF2-40B4-BE49-F238E27FC236}">
                <a16:creationId xmlns:a16="http://schemas.microsoft.com/office/drawing/2014/main" id="{C8D710AB-0592-1B43-A5DD-AB35D27B1C69}"/>
              </a:ext>
            </a:extLst>
          </p:cNvPr>
          <p:cNvSpPr/>
          <p:nvPr/>
        </p:nvSpPr>
        <p:spPr>
          <a:xfrm>
            <a:off x="3914504" y="4538943"/>
            <a:ext cx="1777629" cy="121330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Shelter Navi</a:t>
            </a:r>
          </a:p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DB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1F659714-15BE-2744-8109-4B5A5F6028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1612" y="2419351"/>
            <a:ext cx="900222" cy="1065352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7EBF3DF-21A2-8C40-A299-4906E8295142}"/>
              </a:ext>
            </a:extLst>
          </p:cNvPr>
          <p:cNvSpPr txBox="1"/>
          <p:nvPr/>
        </p:nvSpPr>
        <p:spPr>
          <a:xfrm>
            <a:off x="272893" y="6178396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+mj-lt"/>
              </a:rPr>
              <a:t>Citizens</a:t>
            </a:r>
            <a:endParaRPr kumimoji="1" lang="ja-JP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773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841FE666-86CD-3A4E-BCA2-6EC84279E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153" y="1628800"/>
            <a:ext cx="3359940" cy="3372524"/>
          </a:xfrm>
          <a:prstGeom prst="rect">
            <a:avLst/>
          </a:prstGeom>
        </p:spPr>
      </p:pic>
      <p:sp>
        <p:nvSpPr>
          <p:cNvPr id="10" name="円/楕円 9">
            <a:extLst>
              <a:ext uri="{FF2B5EF4-FFF2-40B4-BE49-F238E27FC236}">
                <a16:creationId xmlns:a16="http://schemas.microsoft.com/office/drawing/2014/main" id="{0B4B51F1-D712-F841-B106-9EF96F21C1B6}"/>
              </a:ext>
            </a:extLst>
          </p:cNvPr>
          <p:cNvSpPr/>
          <p:nvPr/>
        </p:nvSpPr>
        <p:spPr>
          <a:xfrm>
            <a:off x="5717153" y="1711501"/>
            <a:ext cx="3184737" cy="3146966"/>
          </a:xfrm>
          <a:prstGeom prst="ellipse">
            <a:avLst/>
          </a:prstGeom>
          <a:solidFill>
            <a:srgbClr val="F9C800">
              <a:alpha val="25882"/>
            </a:srgbClr>
          </a:solidFill>
          <a:ln>
            <a:solidFill>
              <a:srgbClr val="F9C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5721E5-4252-AA48-9D0B-4875B6BE0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避難所情報のテーブル</a:t>
            </a:r>
            <a:endParaRPr kumimoji="1" lang="en-US" altLang="ja-JP" dirty="0"/>
          </a:p>
          <a:p>
            <a:pPr lvl="1"/>
            <a:r>
              <a:rPr lang="ja-JP" altLang="en-US"/>
              <a:t>避難所</a:t>
            </a:r>
            <a:r>
              <a:rPr lang="en-US" altLang="ja-JP" dirty="0"/>
              <a:t>ID</a:t>
            </a:r>
          </a:p>
          <a:p>
            <a:pPr lvl="1"/>
            <a:r>
              <a:rPr lang="ja-JP" altLang="en-US"/>
              <a:t>施設名</a:t>
            </a:r>
            <a:endParaRPr lang="en-US" altLang="ja-JP" dirty="0"/>
          </a:p>
          <a:p>
            <a:pPr lvl="1"/>
            <a:r>
              <a:rPr lang="ja-JP" altLang="en-US"/>
              <a:t>住所、緯度・経度</a:t>
            </a:r>
            <a:endParaRPr lang="en-US" altLang="ja-JP" dirty="0"/>
          </a:p>
          <a:p>
            <a:pPr lvl="1"/>
            <a:r>
              <a:rPr lang="ja-JP" altLang="en-US"/>
              <a:t>収容可能人数</a:t>
            </a:r>
            <a:endParaRPr kumimoji="1" lang="en-US" altLang="ja-JP" dirty="0"/>
          </a:p>
          <a:p>
            <a:r>
              <a:rPr kumimoji="1" lang="ja-JP" altLang="en-US"/>
              <a:t>至近距離</a:t>
            </a:r>
            <a:r>
              <a:rPr lang="ja-JP" altLang="en-US"/>
              <a:t>の避難所検索</a:t>
            </a:r>
            <a:endParaRPr lang="en-US" altLang="ja-JP" dirty="0"/>
          </a:p>
          <a:p>
            <a:pPr lvl="1"/>
            <a:r>
              <a:rPr kumimoji="1" lang="ja-JP" altLang="en-US"/>
              <a:t>現在位置から半径</a:t>
            </a:r>
            <a:r>
              <a:rPr kumimoji="1" lang="en-US" altLang="ja-JP" dirty="0" err="1"/>
              <a:t>dkm</a:t>
            </a:r>
            <a:r>
              <a:rPr kumimoji="1" lang="ja-JP" altLang="en-US"/>
              <a:t>の避難所を提示</a:t>
            </a:r>
            <a:endParaRPr kumimoji="1" lang="en-US" altLang="ja-JP" dirty="0"/>
          </a:p>
          <a:p>
            <a:pPr lvl="1"/>
            <a:r>
              <a:rPr lang="ja-JP" altLang="en-US"/>
              <a:t>フロント側で現在位置の緯度・経度を取得</a:t>
            </a:r>
            <a:endParaRPr lang="en-US" altLang="ja-JP" dirty="0"/>
          </a:p>
          <a:p>
            <a:pPr marL="457200" lvl="1" indent="0">
              <a:buNone/>
            </a:pPr>
            <a:r>
              <a:rPr lang="en-US" altLang="ja-JP" dirty="0"/>
              <a:t>    </a:t>
            </a:r>
            <a:r>
              <a:rPr lang="ja-JP" altLang="en-US"/>
              <a:t>半径を指定してデータ呼び出し</a:t>
            </a:r>
            <a:endParaRPr lang="en-US" altLang="ja-JP" dirty="0"/>
          </a:p>
          <a:p>
            <a:pPr marL="400050"/>
            <a:r>
              <a:rPr kumimoji="1" lang="ja-JP" altLang="en-US"/>
              <a:t>避難所の収容率の算出</a:t>
            </a:r>
            <a:endParaRPr kumimoji="1" lang="en-US" altLang="ja-JP" dirty="0"/>
          </a:p>
          <a:p>
            <a:pPr marL="800100" lvl="1"/>
            <a:r>
              <a:rPr lang="ja-JP" altLang="en-US"/>
              <a:t>チェックインによって受け入れた人数をカウント</a:t>
            </a:r>
            <a:endParaRPr kumimoji="1" lang="en-US" altLang="ja-JP" dirty="0"/>
          </a:p>
          <a:p>
            <a:pPr marL="800100" lvl="1"/>
            <a:r>
              <a:rPr kumimoji="1" lang="ja-JP" altLang="en-US"/>
              <a:t>現在の収容人数</a:t>
            </a:r>
            <a:r>
              <a:rPr kumimoji="1" lang="en-US" altLang="ja-JP" dirty="0"/>
              <a:t> / </a:t>
            </a:r>
            <a:r>
              <a:rPr kumimoji="1" lang="ja-JP" altLang="en-US"/>
              <a:t>避難所の収容可能人数で算出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8</a:t>
            </a:fld>
            <a:endParaRPr lang="en-US" altLang="ja-JP"/>
          </a:p>
        </p:txBody>
      </p:sp>
      <p:sp>
        <p:nvSpPr>
          <p:cNvPr id="5" name="円形吹き出し 4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7262063" y="3016228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361A4FC-AEF0-0347-8D06-B80B9A63974C}"/>
              </a:ext>
            </a:extLst>
          </p:cNvPr>
          <p:cNvSpPr/>
          <p:nvPr/>
        </p:nvSpPr>
        <p:spPr>
          <a:xfrm>
            <a:off x="8400913" y="3710131"/>
            <a:ext cx="227481" cy="223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1F892D1-1FA0-C248-BA6E-011C085E1211}"/>
              </a:ext>
            </a:extLst>
          </p:cNvPr>
          <p:cNvSpPr/>
          <p:nvPr/>
        </p:nvSpPr>
        <p:spPr>
          <a:xfrm>
            <a:off x="6880539" y="2837749"/>
            <a:ext cx="227481" cy="223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AE76EEE-9B1A-6544-8222-E26D4D00936C}"/>
              </a:ext>
            </a:extLst>
          </p:cNvPr>
          <p:cNvSpPr/>
          <p:nvPr/>
        </p:nvSpPr>
        <p:spPr>
          <a:xfrm>
            <a:off x="7829413" y="2530383"/>
            <a:ext cx="227481" cy="223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A2677A9-45CC-AB47-B595-D761527256F5}"/>
              </a:ext>
            </a:extLst>
          </p:cNvPr>
          <p:cNvSpPr/>
          <p:nvPr/>
        </p:nvSpPr>
        <p:spPr>
          <a:xfrm>
            <a:off x="6560860" y="3926155"/>
            <a:ext cx="227481" cy="223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5F1EE99-D02F-F34A-8B0F-8C403F162335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7452320" y="3284984"/>
            <a:ext cx="144957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68E16EA-7B90-3048-87E8-7D123D72F2A3}"/>
              </a:ext>
            </a:extLst>
          </p:cNvPr>
          <p:cNvSpPr txBox="1"/>
          <p:nvPr/>
        </p:nvSpPr>
        <p:spPr>
          <a:xfrm>
            <a:off x="7836134" y="3313470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+mj-lt"/>
              </a:rPr>
              <a:t>dkm</a:t>
            </a:r>
            <a:endParaRPr kumimoji="1" lang="ja-JP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540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1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6B6CD3-2EA0-6E44-83D9-C30A1A1A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System Architecture</a:t>
            </a:r>
            <a:endParaRPr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5E3FBDD-CA5A-8344-BEBE-E756F6E6F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50" y="2876550"/>
            <a:ext cx="1714500" cy="1714500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5C90464-52F0-394E-9B0D-CBCFFB1ABF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9</a:t>
            </a:fld>
            <a:endParaRPr lang="en-US" altLang="ja-JP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CE5E787-7B47-7F40-A10F-97652D25A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83" y="5079720"/>
            <a:ext cx="771541" cy="88176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B5C9458-3CF1-1E44-B771-11DB70E56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76" y="2021114"/>
            <a:ext cx="927100" cy="127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CDFA1F9-2423-E64B-A6E8-664E300D8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27" y="3394212"/>
            <a:ext cx="927100" cy="127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EF1920E-D11C-8340-9CF3-00C77BDD9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787" y="3765935"/>
            <a:ext cx="692128" cy="692128"/>
          </a:xfrm>
          <a:prstGeom prst="rect">
            <a:avLst/>
          </a:prstGeom>
        </p:spPr>
      </p:pic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1C851DC5-1408-7740-A5B3-E638D822F1FB}"/>
              </a:ext>
            </a:extLst>
          </p:cNvPr>
          <p:cNvSpPr/>
          <p:nvPr/>
        </p:nvSpPr>
        <p:spPr>
          <a:xfrm>
            <a:off x="1430199" y="2695289"/>
            <a:ext cx="1152128" cy="445120"/>
          </a:xfrm>
          <a:prstGeom prst="roundRect">
            <a:avLst/>
          </a:prstGeom>
          <a:solidFill>
            <a:srgbClr val="F45F00"/>
          </a:solidFill>
          <a:ln>
            <a:solidFill>
              <a:srgbClr val="FE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HTML</a:t>
            </a:r>
            <a:endParaRPr kumimoji="1" lang="ja-JP" altLang="en-US" dirty="0"/>
          </a:p>
        </p:txBody>
      </p:sp>
      <p:sp>
        <p:nvSpPr>
          <p:cNvPr id="11" name="フローチャート: 代替処理 10">
            <a:extLst>
              <a:ext uri="{FF2B5EF4-FFF2-40B4-BE49-F238E27FC236}">
                <a16:creationId xmlns:a16="http://schemas.microsoft.com/office/drawing/2014/main" id="{8F05444B-068E-9747-A18B-476EDB8A4E94}"/>
              </a:ext>
            </a:extLst>
          </p:cNvPr>
          <p:cNvSpPr/>
          <p:nvPr/>
        </p:nvSpPr>
        <p:spPr>
          <a:xfrm>
            <a:off x="1417144" y="2298988"/>
            <a:ext cx="626752" cy="400744"/>
          </a:xfrm>
          <a:prstGeom prst="flowChartAlternateProces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JS</a:t>
            </a:r>
            <a:endParaRPr kumimoji="1" lang="ja-JP" altLang="en-US"/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47EF982-F8AD-6141-9BB0-FF76613224D8}"/>
              </a:ext>
            </a:extLst>
          </p:cNvPr>
          <p:cNvSpPr/>
          <p:nvPr/>
        </p:nvSpPr>
        <p:spPr>
          <a:xfrm>
            <a:off x="1432398" y="4099508"/>
            <a:ext cx="1152128" cy="445120"/>
          </a:xfrm>
          <a:prstGeom prst="roundRect">
            <a:avLst/>
          </a:prstGeom>
          <a:solidFill>
            <a:srgbClr val="F45F00"/>
          </a:solidFill>
          <a:ln>
            <a:solidFill>
              <a:srgbClr val="FE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HTML</a:t>
            </a:r>
            <a:endParaRPr kumimoji="1" lang="ja-JP" altLang="en-US"/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58021EC4-6386-8C46-98B8-E1CE0526008A}"/>
              </a:ext>
            </a:extLst>
          </p:cNvPr>
          <p:cNvSpPr/>
          <p:nvPr/>
        </p:nvSpPr>
        <p:spPr>
          <a:xfrm>
            <a:off x="1485611" y="5362844"/>
            <a:ext cx="1152128" cy="445120"/>
          </a:xfrm>
          <a:prstGeom prst="roundRect">
            <a:avLst/>
          </a:prstGeom>
          <a:solidFill>
            <a:srgbClr val="F45F00"/>
          </a:solidFill>
          <a:ln>
            <a:solidFill>
              <a:srgbClr val="FE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HTML</a:t>
            </a:r>
            <a:endParaRPr kumimoji="1" lang="ja-JP" altLang="en-US"/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AEFB20F6-9D28-8F41-94E8-19AFC84C5B2D}"/>
              </a:ext>
            </a:extLst>
          </p:cNvPr>
          <p:cNvSpPr/>
          <p:nvPr/>
        </p:nvSpPr>
        <p:spPr>
          <a:xfrm rot="16200000">
            <a:off x="2402309" y="3997037"/>
            <a:ext cx="2333272" cy="41359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Citizen API</a:t>
            </a:r>
            <a:endParaRPr kumimoji="1" lang="ja-JP" altLang="en-US" dirty="0"/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81CAFAF4-DD6D-8C42-BA2D-52012F9B1C6F}"/>
              </a:ext>
            </a:extLst>
          </p:cNvPr>
          <p:cNvSpPr/>
          <p:nvPr/>
        </p:nvSpPr>
        <p:spPr>
          <a:xfrm rot="5400000">
            <a:off x="4625305" y="4028462"/>
            <a:ext cx="2333273" cy="41359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200" dirty="0" smtClean="0"/>
              <a:t>Government API</a:t>
            </a:r>
            <a:endParaRPr kumimoji="1" lang="ja-JP" altLang="en-US" sz="2200" dirty="0"/>
          </a:p>
        </p:txBody>
      </p:sp>
      <p:sp>
        <p:nvSpPr>
          <p:cNvPr id="22" name="フローチャート: 代替処理 21">
            <a:extLst>
              <a:ext uri="{FF2B5EF4-FFF2-40B4-BE49-F238E27FC236}">
                <a16:creationId xmlns:a16="http://schemas.microsoft.com/office/drawing/2014/main" id="{610F43CF-D536-914C-A6B4-B1F305766CA4}"/>
              </a:ext>
            </a:extLst>
          </p:cNvPr>
          <p:cNvSpPr/>
          <p:nvPr/>
        </p:nvSpPr>
        <p:spPr>
          <a:xfrm>
            <a:off x="3799172" y="3114326"/>
            <a:ext cx="1773918" cy="1117394"/>
          </a:xfrm>
          <a:prstGeom prst="flowChartAlternateProces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err="1">
                <a:solidFill>
                  <a:schemeClr val="tx1"/>
                </a:solidFill>
              </a:rPr>
              <a:t>ShelterNavi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System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A19BB6D7-CBA7-6548-9E20-4A62A6168E66}"/>
              </a:ext>
            </a:extLst>
          </p:cNvPr>
          <p:cNvCxnSpPr>
            <a:cxnSpLocks/>
          </p:cNvCxnSpPr>
          <p:nvPr/>
        </p:nvCxnSpPr>
        <p:spPr>
          <a:xfrm>
            <a:off x="2771460" y="2868248"/>
            <a:ext cx="523899" cy="400744"/>
          </a:xfrm>
          <a:prstGeom prst="straightConnector1">
            <a:avLst/>
          </a:prstGeom>
          <a:ln w="698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E73E157F-D2A3-D347-99FE-E06B871FBB16}"/>
              </a:ext>
            </a:extLst>
          </p:cNvPr>
          <p:cNvCxnSpPr>
            <a:cxnSpLocks/>
          </p:cNvCxnSpPr>
          <p:nvPr/>
        </p:nvCxnSpPr>
        <p:spPr>
          <a:xfrm>
            <a:off x="2771460" y="4322068"/>
            <a:ext cx="570969" cy="0"/>
          </a:xfrm>
          <a:prstGeom prst="straightConnector1">
            <a:avLst/>
          </a:prstGeom>
          <a:ln w="698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F430F082-2691-BE40-9900-E0D084F6A31A}"/>
              </a:ext>
            </a:extLst>
          </p:cNvPr>
          <p:cNvCxnSpPr>
            <a:cxnSpLocks/>
          </p:cNvCxnSpPr>
          <p:nvPr/>
        </p:nvCxnSpPr>
        <p:spPr>
          <a:xfrm flipV="1">
            <a:off x="2773319" y="5134539"/>
            <a:ext cx="465599" cy="490467"/>
          </a:xfrm>
          <a:prstGeom prst="straightConnector1">
            <a:avLst/>
          </a:prstGeom>
          <a:ln w="698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図 31">
            <a:extLst>
              <a:ext uri="{FF2B5EF4-FFF2-40B4-BE49-F238E27FC236}">
                <a16:creationId xmlns:a16="http://schemas.microsoft.com/office/drawing/2014/main" id="{26F64923-7E1B-324C-B390-DF397E7EDD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080" y="3693997"/>
            <a:ext cx="1513424" cy="1256142"/>
          </a:xfrm>
          <a:prstGeom prst="rect">
            <a:avLst/>
          </a:prstGeom>
        </p:spPr>
      </p:pic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72E1D1B3-9B63-E844-B78B-3D0DCCD1967E}"/>
              </a:ext>
            </a:extLst>
          </p:cNvPr>
          <p:cNvCxnSpPr>
            <a:cxnSpLocks/>
          </p:cNvCxnSpPr>
          <p:nvPr/>
        </p:nvCxnSpPr>
        <p:spPr>
          <a:xfrm flipH="1">
            <a:off x="6460580" y="4207322"/>
            <a:ext cx="866801" cy="0"/>
          </a:xfrm>
          <a:prstGeom prst="straightConnector1">
            <a:avLst/>
          </a:prstGeom>
          <a:ln w="698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6943F637-7067-FB40-85CC-45ECA703EE73}"/>
              </a:ext>
            </a:extLst>
          </p:cNvPr>
          <p:cNvCxnSpPr>
            <a:cxnSpLocks/>
          </p:cNvCxnSpPr>
          <p:nvPr/>
        </p:nvCxnSpPr>
        <p:spPr>
          <a:xfrm>
            <a:off x="6530226" y="4544628"/>
            <a:ext cx="787041" cy="0"/>
          </a:xfrm>
          <a:prstGeom prst="straightConnector1">
            <a:avLst/>
          </a:prstGeom>
          <a:ln w="698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雲 39">
            <a:extLst>
              <a:ext uri="{FF2B5EF4-FFF2-40B4-BE49-F238E27FC236}">
                <a16:creationId xmlns:a16="http://schemas.microsoft.com/office/drawing/2014/main" id="{20F0E73C-3F5A-A847-80BA-E50B22FBBBA9}"/>
              </a:ext>
            </a:extLst>
          </p:cNvPr>
          <p:cNvSpPr/>
          <p:nvPr/>
        </p:nvSpPr>
        <p:spPr>
          <a:xfrm>
            <a:off x="3286627" y="5616083"/>
            <a:ext cx="3024034" cy="900398"/>
          </a:xfrm>
          <a:prstGeom prst="clou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   Google    </a:t>
            </a:r>
          </a:p>
          <a:p>
            <a:pPr algn="ctr"/>
            <a:r>
              <a:rPr lang="en-US" altLang="ja-JP" dirty="0"/>
              <a:t>   </a:t>
            </a:r>
            <a:r>
              <a:rPr kumimoji="1" lang="en-US" altLang="ja-JP" dirty="0"/>
              <a:t>Maps</a:t>
            </a:r>
            <a:endParaRPr kumimoji="1" lang="ja-JP" altLang="en-US" dirty="0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C3686F5C-9AB2-DA40-A0D2-7F8F187A0A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54" y="5105674"/>
            <a:ext cx="744559" cy="787892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CD6B3275-0201-624C-BD17-4C34434A3F8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753" y="1775804"/>
            <a:ext cx="1179994" cy="1171842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D12ACE35-7C6C-1A40-B5ED-670B5EE0B81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l="34106" t="5242" r="33201" b="22805"/>
          <a:stretch/>
        </p:blipFill>
        <p:spPr>
          <a:xfrm>
            <a:off x="3575949" y="5538986"/>
            <a:ext cx="728038" cy="902028"/>
          </a:xfrm>
          <a:prstGeom prst="rect">
            <a:avLst/>
          </a:prstGeom>
          <a:ln>
            <a:noFill/>
          </a:ln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7EBF3DF-21A2-8C40-A299-4906E8295142}"/>
              </a:ext>
            </a:extLst>
          </p:cNvPr>
          <p:cNvSpPr txBox="1"/>
          <p:nvPr/>
        </p:nvSpPr>
        <p:spPr>
          <a:xfrm>
            <a:off x="272893" y="6178396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+mj-lt"/>
              </a:rPr>
              <a:t>Citizens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69D472A-8983-0E45-92B4-D0B6A9DC2CBA}"/>
              </a:ext>
            </a:extLst>
          </p:cNvPr>
          <p:cNvSpPr txBox="1"/>
          <p:nvPr/>
        </p:nvSpPr>
        <p:spPr>
          <a:xfrm>
            <a:off x="7184230" y="5005761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+mj-lt"/>
              </a:rPr>
              <a:t>Government</a:t>
            </a:r>
          </a:p>
        </p:txBody>
      </p:sp>
      <p:sp>
        <p:nvSpPr>
          <p:cNvPr id="12" name="フローチャート: 代替処理 11">
            <a:extLst>
              <a:ext uri="{FF2B5EF4-FFF2-40B4-BE49-F238E27FC236}">
                <a16:creationId xmlns:a16="http://schemas.microsoft.com/office/drawing/2014/main" id="{36309512-16A2-B242-A277-E72E79BB6E26}"/>
              </a:ext>
            </a:extLst>
          </p:cNvPr>
          <p:cNvSpPr/>
          <p:nvPr/>
        </p:nvSpPr>
        <p:spPr>
          <a:xfrm>
            <a:off x="1416814" y="3693997"/>
            <a:ext cx="641926" cy="441229"/>
          </a:xfrm>
          <a:prstGeom prst="flowChartAlternateProces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JS</a:t>
            </a:r>
            <a:endParaRPr kumimoji="1" lang="ja-JP" altLang="en-US"/>
          </a:p>
        </p:txBody>
      </p:sp>
      <p:sp>
        <p:nvSpPr>
          <p:cNvPr id="13" name="フローチャート: 代替処理 12">
            <a:extLst>
              <a:ext uri="{FF2B5EF4-FFF2-40B4-BE49-F238E27FC236}">
                <a16:creationId xmlns:a16="http://schemas.microsoft.com/office/drawing/2014/main" id="{41338C6E-0CFD-2741-A1FD-8A26EDDF3AC0}"/>
              </a:ext>
            </a:extLst>
          </p:cNvPr>
          <p:cNvSpPr/>
          <p:nvPr/>
        </p:nvSpPr>
        <p:spPr>
          <a:xfrm>
            <a:off x="1479689" y="4938543"/>
            <a:ext cx="641926" cy="441229"/>
          </a:xfrm>
          <a:prstGeom prst="flowChartAlternateProces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JS</a:t>
            </a:r>
            <a:endParaRPr kumimoji="1" lang="ja-JP" altLang="en-US"/>
          </a:p>
        </p:txBody>
      </p:sp>
      <p:sp>
        <p:nvSpPr>
          <p:cNvPr id="3" name="円柱 2">
            <a:extLst>
              <a:ext uri="{FF2B5EF4-FFF2-40B4-BE49-F238E27FC236}">
                <a16:creationId xmlns:a16="http://schemas.microsoft.com/office/drawing/2014/main" id="{C8D710AB-0592-1B43-A5DD-AB35D27B1C69}"/>
              </a:ext>
            </a:extLst>
          </p:cNvPr>
          <p:cNvSpPr/>
          <p:nvPr/>
        </p:nvSpPr>
        <p:spPr>
          <a:xfrm>
            <a:off x="3795461" y="4215908"/>
            <a:ext cx="1777629" cy="121330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Shelter Navi</a:t>
            </a:r>
          </a:p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DB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1F659714-15BE-2744-8109-4B5A5F6028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6973" y="1418912"/>
            <a:ext cx="1553925" cy="18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8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緑">
  <a:themeElements>
    <a:clrScheme name="gree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gree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kumimoji="1" dirty="0" smtClean="0">
            <a:latin typeface="+mj-lt"/>
          </a:defRPr>
        </a:defPPr>
      </a:lstStyle>
    </a:txDef>
  </a:objectDefaults>
  <a:extraClrSchemeLst>
    <a:extraClrScheme>
      <a:clrScheme name="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プレゼンテーション2" id="{F52723F4-D675-45D6-8722-68C472488644}" vid="{5FAAEC43-F227-4C46-A9C5-1F0537874E74}"/>
    </a:ext>
  </a:extLst>
</a:theme>
</file>

<file path=ppt/theme/theme2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緑</Template>
  <TotalTime>6966</TotalTime>
  <Words>1072</Words>
  <Application>Microsoft Office PowerPoint</Application>
  <PresentationFormat>画面に合わせる (4:3)</PresentationFormat>
  <Paragraphs>256</Paragraphs>
  <Slides>16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3" baseType="lpstr">
      <vt:lpstr>ＭＳ Ｐゴシック</vt:lpstr>
      <vt:lpstr>ＭＳ Ｐ明朝</vt:lpstr>
      <vt:lpstr>Osaka</vt:lpstr>
      <vt:lpstr>Arial</vt:lpstr>
      <vt:lpstr>Times</vt:lpstr>
      <vt:lpstr>Wingdings</vt:lpstr>
      <vt:lpstr>緑</vt:lpstr>
      <vt:lpstr>Development of Shelter Navigation with Considering Three Cs in the Corona Age</vt:lpstr>
      <vt:lpstr>Disaster Evacuation in Japan</vt:lpstr>
      <vt:lpstr>Struggles of Local Governments</vt:lpstr>
      <vt:lpstr>Research Goal and Approach</vt:lpstr>
      <vt:lpstr>Citizen’s Use Cases</vt:lpstr>
      <vt:lpstr>Local Government’s Use Cases</vt:lpstr>
      <vt:lpstr>System Architecture</vt:lpstr>
      <vt:lpstr>PowerPoint プレゼンテーション</vt:lpstr>
      <vt:lpstr>System Architecture</vt:lpstr>
      <vt:lpstr>実装（デモンストレーション）</vt:lpstr>
      <vt:lpstr>Discussion</vt:lpstr>
      <vt:lpstr>謝辞</vt:lpstr>
      <vt:lpstr> </vt:lpstr>
      <vt:lpstr>5.アプローチ</vt:lpstr>
      <vt:lpstr>6.提案手法</vt:lpstr>
      <vt:lpstr>評価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Shelter Navigation with Considering Three Cs in the corona age</dc:title>
  <dc:creator>中田 大翔</dc:creator>
  <cp:lastModifiedBy>masa-n</cp:lastModifiedBy>
  <cp:revision>138</cp:revision>
  <cp:lastPrinted>2015-02-14T18:29:24Z</cp:lastPrinted>
  <dcterms:created xsi:type="dcterms:W3CDTF">2020-09-23T14:05:07Z</dcterms:created>
  <dcterms:modified xsi:type="dcterms:W3CDTF">2020-10-08T22:57:08Z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